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82" r:id="rId3"/>
    <p:sldId id="307" r:id="rId4"/>
    <p:sldId id="287" r:id="rId5"/>
    <p:sldId id="288" r:id="rId6"/>
    <p:sldId id="298" r:id="rId7"/>
    <p:sldId id="308" r:id="rId8"/>
    <p:sldId id="283" r:id="rId9"/>
    <p:sldId id="286" r:id="rId10"/>
    <p:sldId id="289" r:id="rId11"/>
    <p:sldId id="290" r:id="rId12"/>
    <p:sldId id="291" r:id="rId13"/>
    <p:sldId id="292" r:id="rId14"/>
    <p:sldId id="295" r:id="rId15"/>
    <p:sldId id="296" r:id="rId16"/>
    <p:sldId id="304" r:id="rId17"/>
    <p:sldId id="303" r:id="rId18"/>
    <p:sldId id="302" r:id="rId19"/>
    <p:sldId id="280" r:id="rId2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7E38"/>
    <a:srgbClr val="000000"/>
    <a:srgbClr val="FFFD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19" autoAdjust="0"/>
    <p:restoredTop sz="94718" autoAdjust="0"/>
  </p:normalViewPr>
  <p:slideViewPr>
    <p:cSldViewPr>
      <p:cViewPr>
        <p:scale>
          <a:sx n="94" d="100"/>
          <a:sy n="94" d="100"/>
        </p:scale>
        <p:origin x="-154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4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AA14C2-C764-4ABA-89FE-12247B762EBE}" type="datetimeFigureOut">
              <a:rPr lang="en-US" smtClean="0"/>
              <a:pPr/>
              <a:t>3/2/2012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DFA600-F241-414D-841C-8EB12E9E8AE5}" type="slidenum">
              <a:rPr lang="en-US" smtClean="0"/>
              <a:pPr/>
              <a:t>‹#›</a:t>
            </a:fld>
            <a:endParaRPr lang="en-US" dirty="0"/>
          </a:p>
        </p:txBody>
      </p:sp>
    </p:spTree>
    <p:extLst>
      <p:ext uri="{BB962C8B-B14F-4D97-AF65-F5344CB8AC3E}">
        <p14:creationId xmlns:p14="http://schemas.microsoft.com/office/powerpoint/2010/main" val="5600428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200">
                <a:cs typeface="+mn-cs"/>
              </a:defRPr>
            </a:lvl1pPr>
          </a:lstStyle>
          <a:p>
            <a:pPr>
              <a:defRPr/>
            </a:pPr>
            <a:endParaRPr lang="en-US" dirty="0"/>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cs typeface="+mn-cs"/>
              </a:defRPr>
            </a:lvl1pPr>
          </a:lstStyle>
          <a:p>
            <a:pPr>
              <a:defRPr/>
            </a:pPr>
            <a:endParaRPr lang="en-US" dirty="0"/>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spcBef>
                <a:spcPct val="0"/>
              </a:spcBef>
              <a:defRPr sz="1200">
                <a:cs typeface="+mn-cs"/>
              </a:defRPr>
            </a:lvl1pPr>
          </a:lstStyle>
          <a:p>
            <a:pPr>
              <a:defRPr/>
            </a:pPr>
            <a:endParaRPr lang="en-US" dirty="0"/>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cs typeface="+mn-cs"/>
              </a:defRPr>
            </a:lvl1pPr>
          </a:lstStyle>
          <a:p>
            <a:pPr>
              <a:defRPr/>
            </a:pPr>
            <a:fld id="{A7308942-C2CD-4BA4-A88E-444CFCDC32EA}" type="slidenum">
              <a:rPr lang="en-US"/>
              <a:pPr>
                <a:defRPr/>
              </a:pPr>
              <a:t>‹#›</a:t>
            </a:fld>
            <a:endParaRPr lang="en-US" dirty="0"/>
          </a:p>
        </p:txBody>
      </p:sp>
    </p:spTree>
    <p:extLst>
      <p:ext uri="{BB962C8B-B14F-4D97-AF65-F5344CB8AC3E}">
        <p14:creationId xmlns:p14="http://schemas.microsoft.com/office/powerpoint/2010/main" val="2809327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fld id="{4463C56B-1DC3-4896-B421-4FC272809865}" type="slidenum">
              <a:rPr lang="en-US" smtClean="0"/>
              <a:pPr/>
              <a:t>6</a:t>
            </a:fld>
            <a:endParaRPr lang="en-US" smtClean="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7308942-C2CD-4BA4-A88E-444CFCDC32EA}" type="slidenum">
              <a:rPr lang="en-US" smtClean="0"/>
              <a:pPr>
                <a:defRPr/>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0000"/>
        </a:solidFill>
        <a:effectLst/>
      </p:bgPr>
    </p:bg>
    <p:spTree>
      <p:nvGrpSpPr>
        <p:cNvPr id="1" name=""/>
        <p:cNvGrpSpPr/>
        <p:nvPr/>
      </p:nvGrpSpPr>
      <p:grpSpPr>
        <a:xfrm>
          <a:off x="0" y="0"/>
          <a:ext cx="0" cy="0"/>
          <a:chOff x="0" y="0"/>
          <a:chExt cx="0" cy="0"/>
        </a:xfrm>
      </p:grpSpPr>
      <p:sp>
        <p:nvSpPr>
          <p:cNvPr id="4" name="Rectangle 8"/>
          <p:cNvSpPr>
            <a:spLocks noChangeArrowheads="1"/>
          </p:cNvSpPr>
          <p:nvPr/>
        </p:nvSpPr>
        <p:spPr bwMode="auto">
          <a:xfrm>
            <a:off x="0" y="6172200"/>
            <a:ext cx="9140825" cy="685800"/>
          </a:xfrm>
          <a:prstGeom prst="rect">
            <a:avLst/>
          </a:prstGeom>
          <a:solidFill>
            <a:srgbClr val="9E7E38"/>
          </a:solidFill>
          <a:ln w="9525">
            <a:solidFill>
              <a:srgbClr val="9E7E38"/>
            </a:solidFill>
            <a:miter lim="800000"/>
            <a:headEnd/>
            <a:tailEnd/>
          </a:ln>
          <a:effectLst/>
        </p:spPr>
        <p:txBody>
          <a:bodyPr wrap="none" anchor="ctr"/>
          <a:lstStyle/>
          <a:p>
            <a:pPr algn="ctr">
              <a:spcBef>
                <a:spcPct val="20000"/>
              </a:spcBef>
              <a:defRPr/>
            </a:pPr>
            <a:endParaRPr lang="en-US" dirty="0">
              <a:cs typeface="+mn-cs"/>
            </a:endParaRPr>
          </a:p>
        </p:txBody>
      </p:sp>
      <p:sp>
        <p:nvSpPr>
          <p:cNvPr id="5" name="Line 7"/>
          <p:cNvSpPr>
            <a:spLocks noChangeShapeType="1"/>
          </p:cNvSpPr>
          <p:nvPr/>
        </p:nvSpPr>
        <p:spPr bwMode="auto">
          <a:xfrm>
            <a:off x="2286000" y="2284413"/>
            <a:ext cx="4570413" cy="0"/>
          </a:xfrm>
          <a:prstGeom prst="line">
            <a:avLst/>
          </a:prstGeom>
          <a:noFill/>
          <a:ln w="25400">
            <a:solidFill>
              <a:srgbClr val="9E7E38"/>
            </a:solidFill>
            <a:round/>
            <a:headEnd/>
            <a:tailEnd/>
          </a:ln>
          <a:effectLst/>
        </p:spPr>
        <p:txBody>
          <a:bodyPr/>
          <a:lstStyle/>
          <a:p>
            <a:pPr algn="ctr">
              <a:spcBef>
                <a:spcPct val="20000"/>
              </a:spcBef>
              <a:defRPr/>
            </a:pPr>
            <a:endParaRPr lang="en-US" dirty="0">
              <a:cs typeface="+mn-cs"/>
            </a:endParaRPr>
          </a:p>
        </p:txBody>
      </p:sp>
      <p:pic>
        <p:nvPicPr>
          <p:cNvPr id="6" name="Picture 10" descr="wfu"/>
          <p:cNvPicPr>
            <a:picLocks noChangeAspect="1" noChangeArrowheads="1"/>
          </p:cNvPicPr>
          <p:nvPr/>
        </p:nvPicPr>
        <p:blipFill>
          <a:blip r:embed="rId2" cstate="print"/>
          <a:srcRect/>
          <a:stretch>
            <a:fillRect/>
          </a:stretch>
        </p:blipFill>
        <p:spPr bwMode="auto">
          <a:xfrm>
            <a:off x="3162300" y="4191000"/>
            <a:ext cx="2819400" cy="1568450"/>
          </a:xfrm>
          <a:prstGeom prst="rect">
            <a:avLst/>
          </a:prstGeom>
          <a:noFill/>
          <a:ln w="9525">
            <a:noFill/>
            <a:miter lim="800000"/>
            <a:headEnd/>
            <a:tailEnd/>
          </a:ln>
        </p:spPr>
      </p:pic>
      <p:sp>
        <p:nvSpPr>
          <p:cNvPr id="3074" name="Rectangle 2"/>
          <p:cNvSpPr>
            <a:spLocks noGrp="1" noChangeArrowheads="1"/>
          </p:cNvSpPr>
          <p:nvPr>
            <p:ph type="ctrTitle"/>
          </p:nvPr>
        </p:nvSpPr>
        <p:spPr>
          <a:xfrm>
            <a:off x="685800" y="455613"/>
            <a:ext cx="7772400" cy="1600200"/>
          </a:xfrm>
        </p:spPr>
        <p:txBody>
          <a:bodyPr anchor="b"/>
          <a:lstStyle>
            <a:lvl1pPr algn="ctr">
              <a:defRPr sz="4000">
                <a:latin typeface="Times New Roman" pitchFamily="18" charset="0"/>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371600" y="2513013"/>
            <a:ext cx="6400800" cy="914400"/>
          </a:xfrm>
        </p:spPr>
        <p:txBody>
          <a:bodyPr/>
          <a:lstStyle>
            <a:lvl1pPr algn="ctr">
              <a:defRPr b="0">
                <a:solidFill>
                  <a:schemeClr val="tx2"/>
                </a:solidFill>
              </a:defRPr>
            </a:lvl1pPr>
          </a:lstStyle>
          <a:p>
            <a:r>
              <a:rPr lang="en-US" smtClean="0"/>
              <a:t>Click to edit Master subtitle style</a:t>
            </a:r>
            <a:endParaRPr lang="en-US"/>
          </a:p>
        </p:txBody>
      </p:sp>
      <p:sp>
        <p:nvSpPr>
          <p:cNvPr id="7" name="Rectangle 5"/>
          <p:cNvSpPr>
            <a:spLocks noGrp="1" noChangeArrowheads="1"/>
          </p:cNvSpPr>
          <p:nvPr>
            <p:ph type="ftr" sz="quarter" idx="10"/>
          </p:nvPr>
        </p:nvSpPr>
        <p:spPr bwMode="auto">
          <a:xfrm>
            <a:off x="457200" y="6169025"/>
            <a:ext cx="8229600" cy="685800"/>
          </a:xfrm>
          <a:prstGeom prst="rect">
            <a:avLst/>
          </a:prstGeom>
          <a:ln>
            <a:miter lim="800000"/>
            <a:headEnd/>
            <a:tailEnd/>
          </a:ln>
        </p:spPr>
        <p:txBody>
          <a:bodyPr vert="horz" wrap="square" lIns="91440" tIns="45720" rIns="91440" bIns="45720" numCol="1" anchor="ctr" anchorCtr="1" compatLnSpc="1">
            <a:prstTxWarp prst="textNoShape">
              <a:avLst/>
            </a:prstTxWarp>
          </a:bodyPr>
          <a:lstStyle>
            <a:lvl1pPr algn="ctr">
              <a:spcBef>
                <a:spcPct val="0"/>
              </a:spcBef>
              <a:defRPr sz="1600">
                <a:solidFill>
                  <a:schemeClr val="tx2"/>
                </a:solidFill>
                <a:cs typeface="+mn-cs"/>
              </a:defRPr>
            </a:lvl1pPr>
          </a:lstStyle>
          <a:p>
            <a:pPr>
              <a:defRPr/>
            </a:pPr>
            <a:r>
              <a:rPr lang="en-US" dirty="0"/>
              <a:t>LOCATION HERE | MAY 12, 2009</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0"/>
            <a:ext cx="2055812"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0"/>
            <a:ext cx="60198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600200"/>
            <a:ext cx="4037012"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0200"/>
            <a:ext cx="4037013"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743200" y="0"/>
            <a:ext cx="6400800" cy="914400"/>
          </a:xfrm>
        </p:spPr>
        <p:txBody>
          <a:bodyPr/>
          <a:lstStyle>
            <a:lvl1pPr algn="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8"/>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5613" y="1600200"/>
            <a:ext cx="8226425"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Subhead Goes Here</a:t>
            </a:r>
          </a:p>
          <a:p>
            <a:pPr lvl="0"/>
            <a:endParaRPr lang="en-US" smtClean="0"/>
          </a:p>
        </p:txBody>
      </p:sp>
      <p:sp>
        <p:nvSpPr>
          <p:cNvPr id="1031" name="Rectangle 7"/>
          <p:cNvSpPr>
            <a:spLocks noChangeArrowheads="1"/>
          </p:cNvSpPr>
          <p:nvPr/>
        </p:nvSpPr>
        <p:spPr bwMode="auto">
          <a:xfrm>
            <a:off x="0" y="0"/>
            <a:ext cx="9140825" cy="914400"/>
          </a:xfrm>
          <a:prstGeom prst="rect">
            <a:avLst/>
          </a:prstGeom>
          <a:solidFill>
            <a:srgbClr val="9E7E38"/>
          </a:solidFill>
          <a:ln w="9525">
            <a:solidFill>
              <a:srgbClr val="9E7E38"/>
            </a:solidFill>
            <a:miter lim="800000"/>
            <a:headEnd/>
            <a:tailEnd/>
          </a:ln>
          <a:effectLst/>
        </p:spPr>
        <p:txBody>
          <a:bodyPr wrap="none" anchor="ctr"/>
          <a:lstStyle/>
          <a:p>
            <a:pPr algn="ctr">
              <a:spcBef>
                <a:spcPct val="20000"/>
              </a:spcBef>
              <a:defRPr/>
            </a:pPr>
            <a:endParaRPr lang="en-US" dirty="0">
              <a:cs typeface="+mn-cs"/>
            </a:endParaRPr>
          </a:p>
        </p:txBody>
      </p:sp>
      <p:sp>
        <p:nvSpPr>
          <p:cNvPr id="1028" name="Rectangle 2"/>
          <p:cNvSpPr>
            <a:spLocks noGrp="1" noChangeArrowheads="1"/>
          </p:cNvSpPr>
          <p:nvPr>
            <p:ph type="title"/>
          </p:nvPr>
        </p:nvSpPr>
        <p:spPr bwMode="auto">
          <a:xfrm>
            <a:off x="3198813" y="0"/>
            <a:ext cx="5484812"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TITLE GOES HERE</a:t>
            </a:r>
          </a:p>
        </p:txBody>
      </p:sp>
      <p:sp>
        <p:nvSpPr>
          <p:cNvPr id="1033" name="Rectangle 9"/>
          <p:cNvSpPr>
            <a:spLocks noChangeArrowheads="1"/>
          </p:cNvSpPr>
          <p:nvPr/>
        </p:nvSpPr>
        <p:spPr bwMode="auto">
          <a:xfrm>
            <a:off x="0" y="0"/>
            <a:ext cx="2741613" cy="914400"/>
          </a:xfrm>
          <a:prstGeom prst="rect">
            <a:avLst/>
          </a:prstGeom>
          <a:solidFill>
            <a:srgbClr val="000000"/>
          </a:solidFill>
          <a:ln w="9525" algn="ctr">
            <a:solidFill>
              <a:srgbClr val="000000"/>
            </a:solidFill>
            <a:miter lim="800000"/>
            <a:headEnd/>
            <a:tailEnd/>
          </a:ln>
          <a:effectLst/>
        </p:spPr>
        <p:txBody>
          <a:bodyPr wrap="none" anchor="ctr"/>
          <a:lstStyle/>
          <a:p>
            <a:pPr algn="ctr">
              <a:spcBef>
                <a:spcPct val="20000"/>
              </a:spcBef>
              <a:defRPr/>
            </a:pPr>
            <a:endParaRPr lang="en-US" dirty="0">
              <a:cs typeface="+mn-cs"/>
            </a:endParaRPr>
          </a:p>
        </p:txBody>
      </p:sp>
      <p:pic>
        <p:nvPicPr>
          <p:cNvPr id="1030" name="Picture 8" descr="wfu"/>
          <p:cNvPicPr>
            <a:picLocks noChangeAspect="1" noChangeArrowheads="1"/>
          </p:cNvPicPr>
          <p:nvPr/>
        </p:nvPicPr>
        <p:blipFill>
          <a:blip r:embed="rId13" cstate="print"/>
          <a:srcRect/>
          <a:stretch>
            <a:fillRect/>
          </a:stretch>
        </p:blipFill>
        <p:spPr bwMode="auto">
          <a:xfrm>
            <a:off x="228600" y="228600"/>
            <a:ext cx="2293938" cy="457200"/>
          </a:xfrm>
          <a:prstGeom prst="rect">
            <a:avLst/>
          </a:prstGeom>
          <a:noFill/>
          <a:ln w="9525">
            <a:noFill/>
            <a:miter lim="800000"/>
            <a:headEnd/>
            <a:tailEnd/>
          </a:ln>
        </p:spPr>
      </p:pic>
      <p:sp>
        <p:nvSpPr>
          <p:cNvPr id="1034" name="Line 10"/>
          <p:cNvSpPr>
            <a:spLocks noChangeShapeType="1"/>
          </p:cNvSpPr>
          <p:nvPr/>
        </p:nvSpPr>
        <p:spPr bwMode="auto">
          <a:xfrm>
            <a:off x="547688" y="6400800"/>
            <a:ext cx="8043862" cy="0"/>
          </a:xfrm>
          <a:prstGeom prst="line">
            <a:avLst/>
          </a:prstGeom>
          <a:noFill/>
          <a:ln w="9525">
            <a:solidFill>
              <a:srgbClr val="000000"/>
            </a:solidFill>
            <a:round/>
            <a:headEnd/>
            <a:tailEnd/>
          </a:ln>
          <a:effectLst/>
        </p:spPr>
        <p:txBody>
          <a:bodyPr/>
          <a:lstStyle/>
          <a:p>
            <a:pPr algn="ctr">
              <a:spcBef>
                <a:spcPct val="20000"/>
              </a:spcBef>
              <a:defRPr/>
            </a:pPr>
            <a:endParaRPr lang="en-US" dirty="0">
              <a:cs typeface="+mn-cs"/>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r" rtl="0" fontAlgn="base">
        <a:spcBef>
          <a:spcPct val="0"/>
        </a:spcBef>
        <a:spcAft>
          <a:spcPct val="0"/>
        </a:spcAft>
        <a:defRPr sz="2400">
          <a:solidFill>
            <a:schemeClr val="tx2"/>
          </a:solidFill>
          <a:latin typeface="+mj-lt"/>
          <a:ea typeface="+mj-ea"/>
          <a:cs typeface="+mj-cs"/>
        </a:defRPr>
      </a:lvl1pPr>
      <a:lvl2pPr algn="r" rtl="0" fontAlgn="base">
        <a:spcBef>
          <a:spcPct val="0"/>
        </a:spcBef>
        <a:spcAft>
          <a:spcPct val="0"/>
        </a:spcAft>
        <a:defRPr sz="2400">
          <a:solidFill>
            <a:schemeClr val="tx2"/>
          </a:solidFill>
          <a:latin typeface="Arial" charset="0"/>
        </a:defRPr>
      </a:lvl2pPr>
      <a:lvl3pPr algn="r" rtl="0" fontAlgn="base">
        <a:spcBef>
          <a:spcPct val="0"/>
        </a:spcBef>
        <a:spcAft>
          <a:spcPct val="0"/>
        </a:spcAft>
        <a:defRPr sz="2400">
          <a:solidFill>
            <a:schemeClr val="tx2"/>
          </a:solidFill>
          <a:latin typeface="Arial" charset="0"/>
        </a:defRPr>
      </a:lvl3pPr>
      <a:lvl4pPr algn="r" rtl="0" fontAlgn="base">
        <a:spcBef>
          <a:spcPct val="0"/>
        </a:spcBef>
        <a:spcAft>
          <a:spcPct val="0"/>
        </a:spcAft>
        <a:defRPr sz="2400">
          <a:solidFill>
            <a:schemeClr val="tx2"/>
          </a:solidFill>
          <a:latin typeface="Arial" charset="0"/>
        </a:defRPr>
      </a:lvl4pPr>
      <a:lvl5pPr algn="r" rtl="0" fontAlgn="base">
        <a:spcBef>
          <a:spcPct val="0"/>
        </a:spcBef>
        <a:spcAft>
          <a:spcPct val="0"/>
        </a:spcAft>
        <a:defRPr sz="2400">
          <a:solidFill>
            <a:schemeClr val="tx2"/>
          </a:solidFill>
          <a:latin typeface="Arial" charset="0"/>
        </a:defRPr>
      </a:lvl5pPr>
      <a:lvl6pPr marL="457200" algn="r" rtl="0" eaLnBrk="1" fontAlgn="base" hangingPunct="1">
        <a:spcBef>
          <a:spcPct val="0"/>
        </a:spcBef>
        <a:spcAft>
          <a:spcPct val="0"/>
        </a:spcAft>
        <a:defRPr sz="2400">
          <a:solidFill>
            <a:schemeClr val="tx2"/>
          </a:solidFill>
          <a:latin typeface="Arial" charset="0"/>
        </a:defRPr>
      </a:lvl6pPr>
      <a:lvl7pPr marL="914400" algn="r" rtl="0" eaLnBrk="1" fontAlgn="base" hangingPunct="1">
        <a:spcBef>
          <a:spcPct val="0"/>
        </a:spcBef>
        <a:spcAft>
          <a:spcPct val="0"/>
        </a:spcAft>
        <a:defRPr sz="2400">
          <a:solidFill>
            <a:schemeClr val="tx2"/>
          </a:solidFill>
          <a:latin typeface="Arial" charset="0"/>
        </a:defRPr>
      </a:lvl7pPr>
      <a:lvl8pPr marL="1371600" algn="r" rtl="0" eaLnBrk="1" fontAlgn="base" hangingPunct="1">
        <a:spcBef>
          <a:spcPct val="0"/>
        </a:spcBef>
        <a:spcAft>
          <a:spcPct val="0"/>
        </a:spcAft>
        <a:defRPr sz="2400">
          <a:solidFill>
            <a:schemeClr val="tx2"/>
          </a:solidFill>
          <a:latin typeface="Arial" charset="0"/>
        </a:defRPr>
      </a:lvl8pPr>
      <a:lvl9pPr marL="1828800" algn="r" rtl="0" eaLnBrk="1" fontAlgn="base" hangingPunct="1">
        <a:spcBef>
          <a:spcPct val="0"/>
        </a:spcBef>
        <a:spcAft>
          <a:spcPct val="0"/>
        </a:spcAft>
        <a:defRPr sz="2400">
          <a:solidFill>
            <a:schemeClr val="tx2"/>
          </a:solidFill>
          <a:latin typeface="Arial" charset="0"/>
        </a:defRPr>
      </a:lvl9pPr>
    </p:titleStyle>
    <p:bodyStyle>
      <a:lvl1pPr marL="342900" indent="-342900" algn="l" rtl="0" fontAlgn="base">
        <a:spcBef>
          <a:spcPct val="20000"/>
        </a:spcBef>
        <a:spcAft>
          <a:spcPct val="0"/>
        </a:spcAft>
        <a:buChar char="•"/>
        <a:defRPr sz="2400" b="1">
          <a:solidFill>
            <a:schemeClr val="tx1"/>
          </a:solidFill>
          <a:latin typeface="+mn-lt"/>
          <a:ea typeface="+mn-ea"/>
          <a:cs typeface="+mn-cs"/>
        </a:defRPr>
      </a:lvl1pPr>
      <a:lvl2pPr marL="1165225" indent="-533400" algn="l" rtl="0" fontAlgn="base">
        <a:spcBef>
          <a:spcPct val="20000"/>
        </a:spcBef>
        <a:spcAft>
          <a:spcPct val="0"/>
        </a:spcAft>
        <a:buChar char="–"/>
        <a:defRPr sz="2800">
          <a:solidFill>
            <a:schemeClr val="tx1"/>
          </a:solidFill>
          <a:latin typeface="+mn-lt"/>
        </a:defRPr>
      </a:lvl2pPr>
      <a:lvl3pPr marL="1736725" indent="-457200" algn="l" rtl="0" fontAlgn="base">
        <a:spcBef>
          <a:spcPct val="20000"/>
        </a:spcBef>
        <a:spcAft>
          <a:spcPct val="0"/>
        </a:spcAft>
        <a:buChar char="•"/>
        <a:defRPr sz="2400">
          <a:solidFill>
            <a:schemeClr val="tx1"/>
          </a:solidFill>
          <a:latin typeface="+mn-lt"/>
        </a:defRPr>
      </a:lvl3pPr>
      <a:lvl4pPr marL="2232025" indent="-381000" algn="l" rtl="0" fontAlgn="base">
        <a:spcBef>
          <a:spcPct val="20000"/>
        </a:spcBef>
        <a:spcAft>
          <a:spcPct val="0"/>
        </a:spcAft>
        <a:buChar char="–"/>
        <a:defRPr sz="2000">
          <a:solidFill>
            <a:schemeClr val="tx1"/>
          </a:solidFill>
          <a:latin typeface="+mn-lt"/>
        </a:defRPr>
      </a:lvl4pPr>
      <a:lvl5pPr marL="2727325" indent="-381000" algn="l" rtl="0" fontAlgn="base">
        <a:spcBef>
          <a:spcPct val="20000"/>
        </a:spcBef>
        <a:spcAft>
          <a:spcPct val="0"/>
        </a:spcAft>
        <a:buChar char="»"/>
        <a:defRPr sz="2000">
          <a:solidFill>
            <a:schemeClr val="tx1"/>
          </a:solidFill>
          <a:latin typeface="+mn-lt"/>
        </a:defRPr>
      </a:lvl5pPr>
      <a:lvl6pPr marL="3184525" indent="-381000" algn="l" rtl="0" eaLnBrk="1" fontAlgn="base" hangingPunct="1">
        <a:spcBef>
          <a:spcPct val="20000"/>
        </a:spcBef>
        <a:spcAft>
          <a:spcPct val="0"/>
        </a:spcAft>
        <a:defRPr sz="2000">
          <a:solidFill>
            <a:schemeClr val="tx1"/>
          </a:solidFill>
          <a:latin typeface="+mn-lt"/>
        </a:defRPr>
      </a:lvl6pPr>
      <a:lvl7pPr marL="3641725" indent="-381000" algn="l" rtl="0" eaLnBrk="1" fontAlgn="base" hangingPunct="1">
        <a:spcBef>
          <a:spcPct val="20000"/>
        </a:spcBef>
        <a:spcAft>
          <a:spcPct val="0"/>
        </a:spcAft>
        <a:defRPr sz="2000">
          <a:solidFill>
            <a:schemeClr val="tx1"/>
          </a:solidFill>
          <a:latin typeface="+mn-lt"/>
        </a:defRPr>
      </a:lvl7pPr>
      <a:lvl8pPr marL="4098925" indent="-381000" algn="l" rtl="0" eaLnBrk="1" fontAlgn="base" hangingPunct="1">
        <a:spcBef>
          <a:spcPct val="20000"/>
        </a:spcBef>
        <a:spcAft>
          <a:spcPct val="0"/>
        </a:spcAft>
        <a:defRPr sz="2000">
          <a:solidFill>
            <a:schemeClr val="tx1"/>
          </a:solidFill>
          <a:latin typeface="+mn-lt"/>
        </a:defRPr>
      </a:lvl8pPr>
      <a:lvl9pPr marL="4556125" indent="-381000" algn="l" rtl="0" eaLnBrk="1" fontAlgn="base" hangingPunct="1">
        <a:spcBef>
          <a:spcPct val="20000"/>
        </a:spcBef>
        <a:spcAft>
          <a:spcPct val="0"/>
        </a:spcAft>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wellresearchedreviews.com/computer-monitoring/?id=18&amp;s=google&amp;gclid=COy5pY6xmqkCFZJe7AodPU2tt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ftr" sz="quarter" idx="10"/>
          </p:nvPr>
        </p:nvSpPr>
        <p:spPr>
          <a:noFill/>
        </p:spPr>
        <p:txBody>
          <a:bodyPr/>
          <a:lstStyle/>
          <a:p>
            <a:endParaRPr lang="en-US" dirty="0" smtClean="0"/>
          </a:p>
        </p:txBody>
      </p:sp>
      <p:sp>
        <p:nvSpPr>
          <p:cNvPr id="3075" name="Rectangle 2"/>
          <p:cNvSpPr>
            <a:spLocks noGrp="1" noChangeArrowheads="1"/>
          </p:cNvSpPr>
          <p:nvPr>
            <p:ph type="ctrTitle"/>
          </p:nvPr>
        </p:nvSpPr>
        <p:spPr/>
        <p:txBody>
          <a:bodyPr/>
          <a:lstStyle/>
          <a:p>
            <a:r>
              <a:rPr lang="en-US" dirty="0" smtClean="0"/>
              <a:t>Computer Security Essentials</a:t>
            </a:r>
          </a:p>
        </p:txBody>
      </p:sp>
      <p:sp>
        <p:nvSpPr>
          <p:cNvPr id="3076" name="Rectangle 3"/>
          <p:cNvSpPr>
            <a:spLocks noGrp="1" noChangeArrowheads="1"/>
          </p:cNvSpPr>
          <p:nvPr>
            <p:ph type="subTitle" idx="1"/>
          </p:nvPr>
        </p:nvSpPr>
        <p:spPr/>
        <p:txBody>
          <a:bodyPr/>
          <a:lstStyle/>
          <a:p>
            <a:pPr marL="0" indent="0">
              <a:buFontTx/>
              <a:buNone/>
            </a:pPr>
            <a:r>
              <a:rPr lang="en-US" dirty="0" smtClean="0"/>
              <a:t>Joel Garmon</a:t>
            </a:r>
          </a:p>
          <a:p>
            <a:pPr marL="0" indent="0">
              <a:buFontTx/>
              <a:buNone/>
            </a:pPr>
            <a:r>
              <a:rPr lang="en-US" dirty="0" smtClean="0"/>
              <a:t>Director Information Security</a:t>
            </a:r>
          </a:p>
          <a:p>
            <a:pPr marL="0" indent="0">
              <a:buFontTx/>
              <a:buNone/>
            </a:pPr>
            <a:r>
              <a:rPr lang="en-US" dirty="0" smtClean="0"/>
              <a:t>Garmonjs@wfu.edu</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Patching and Anti-Virus</a:t>
            </a:r>
            <a:endParaRPr lang="en-US" dirty="0"/>
          </a:p>
        </p:txBody>
      </p:sp>
      <p:sp>
        <p:nvSpPr>
          <p:cNvPr id="3" name="Content Placeholder 2"/>
          <p:cNvSpPr>
            <a:spLocks noGrp="1"/>
          </p:cNvSpPr>
          <p:nvPr>
            <p:ph idx="1"/>
          </p:nvPr>
        </p:nvSpPr>
        <p:spPr>
          <a:xfrm>
            <a:off x="304801" y="914400"/>
            <a:ext cx="8377238" cy="5029200"/>
          </a:xfrm>
        </p:spPr>
        <p:txBody>
          <a:bodyPr/>
          <a:lstStyle/>
          <a:p>
            <a:r>
              <a:rPr lang="en-US" dirty="0" smtClean="0"/>
              <a:t>Patch – a fix to a problem in an application or operating system such as MS Windows XP</a:t>
            </a:r>
          </a:p>
          <a:p>
            <a:pPr lvl="1"/>
            <a:r>
              <a:rPr lang="en-US" sz="2000" dirty="0" smtClean="0"/>
              <a:t>Un-patched systems are significant exposure to hackers</a:t>
            </a:r>
          </a:p>
          <a:p>
            <a:pPr lvl="1"/>
            <a:r>
              <a:rPr lang="en-US" sz="2000" dirty="0" smtClean="0"/>
              <a:t>Most corporate </a:t>
            </a:r>
            <a:r>
              <a:rPr lang="en-US" sz="2000" dirty="0" smtClean="0"/>
              <a:t>computers configured to automatically download and install security patches</a:t>
            </a:r>
          </a:p>
          <a:p>
            <a:pPr lvl="1"/>
            <a:r>
              <a:rPr lang="en-US" sz="2000" dirty="0" smtClean="0"/>
              <a:t>Insure that your home PC is also patched</a:t>
            </a:r>
          </a:p>
          <a:p>
            <a:r>
              <a:rPr lang="en-US" dirty="0" smtClean="0"/>
              <a:t>Anti-Virus – </a:t>
            </a:r>
          </a:p>
          <a:p>
            <a:pPr lvl="1"/>
            <a:r>
              <a:rPr lang="en-US" sz="2000" dirty="0" smtClean="0"/>
              <a:t>Detects </a:t>
            </a:r>
            <a:r>
              <a:rPr lang="en-US" sz="2000" u="sng" dirty="0" smtClean="0"/>
              <a:t>known</a:t>
            </a:r>
            <a:r>
              <a:rPr lang="en-US" sz="2000" dirty="0" smtClean="0"/>
              <a:t> attacks</a:t>
            </a:r>
          </a:p>
          <a:p>
            <a:pPr lvl="2"/>
            <a:r>
              <a:rPr lang="en-US" sz="1600" dirty="0" smtClean="0"/>
              <a:t>According to </a:t>
            </a:r>
            <a:r>
              <a:rPr lang="en-US" sz="1600" dirty="0" err="1" smtClean="0"/>
              <a:t>Mandiant</a:t>
            </a:r>
            <a:r>
              <a:rPr lang="en-US" sz="1600" dirty="0" smtClean="0"/>
              <a:t> Consulting, AV detects only about 25-50%</a:t>
            </a:r>
          </a:p>
          <a:p>
            <a:pPr lvl="1"/>
            <a:r>
              <a:rPr lang="en-US" sz="2000" dirty="0" smtClean="0"/>
              <a:t>Must be updated daily</a:t>
            </a:r>
          </a:p>
          <a:p>
            <a:pPr lvl="1"/>
            <a:r>
              <a:rPr lang="en-US" sz="2000" dirty="0" smtClean="0"/>
              <a:t>Should run weekly (at least) full hard drive scan</a:t>
            </a:r>
          </a:p>
          <a:p>
            <a:pPr lvl="1"/>
            <a:r>
              <a:rPr lang="en-US" sz="2000" dirty="0"/>
              <a:t>Most corporate </a:t>
            </a:r>
            <a:r>
              <a:rPr lang="en-US" sz="2000" dirty="0" smtClean="0"/>
              <a:t>computers configured to perform this</a:t>
            </a:r>
          </a:p>
          <a:p>
            <a:pPr lvl="1"/>
            <a:r>
              <a:rPr lang="en-US" sz="2000" dirty="0" smtClean="0"/>
              <a:t>Free AV at Microsoft.com</a:t>
            </a:r>
          </a:p>
          <a:p>
            <a:r>
              <a:rPr lang="en-US" sz="2000" dirty="0" smtClean="0"/>
              <a:t>More security, patching and AV information at  http://www.microsoft.com/security</a:t>
            </a:r>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Media</a:t>
            </a:r>
            <a:endParaRPr lang="en-US" dirty="0"/>
          </a:p>
        </p:txBody>
      </p:sp>
      <p:sp>
        <p:nvSpPr>
          <p:cNvPr id="3" name="Content Placeholder 2"/>
          <p:cNvSpPr>
            <a:spLocks noGrp="1"/>
          </p:cNvSpPr>
          <p:nvPr>
            <p:ph idx="1"/>
          </p:nvPr>
        </p:nvSpPr>
        <p:spPr>
          <a:xfrm>
            <a:off x="304800" y="990600"/>
            <a:ext cx="8377239" cy="5181600"/>
          </a:xfrm>
        </p:spPr>
        <p:txBody>
          <a:bodyPr/>
          <a:lstStyle/>
          <a:p>
            <a:r>
              <a:rPr lang="en-US" dirty="0" smtClean="0"/>
              <a:t>Smart phones, iPad, …</a:t>
            </a:r>
          </a:p>
          <a:p>
            <a:pPr lvl="1"/>
            <a:r>
              <a:rPr lang="en-US" sz="2000" dirty="0" smtClean="0"/>
              <a:t>Confidential information on devices</a:t>
            </a:r>
          </a:p>
          <a:p>
            <a:pPr lvl="1"/>
            <a:r>
              <a:rPr lang="en-US" sz="2000" dirty="0" smtClean="0"/>
              <a:t>Encrypt data on device including emails</a:t>
            </a:r>
          </a:p>
          <a:p>
            <a:pPr lvl="1"/>
            <a:r>
              <a:rPr lang="en-US" sz="2000" dirty="0" smtClean="0"/>
              <a:t>Need password protection</a:t>
            </a:r>
          </a:p>
          <a:p>
            <a:pPr lvl="1"/>
            <a:r>
              <a:rPr lang="en-US" sz="2000" dirty="0" smtClean="0"/>
              <a:t>Allow remote wipe of </a:t>
            </a:r>
            <a:r>
              <a:rPr lang="en-US" sz="2000" dirty="0" smtClean="0"/>
              <a:t>data</a:t>
            </a:r>
            <a:endParaRPr lang="en-US" sz="1600" dirty="0" smtClean="0"/>
          </a:p>
          <a:p>
            <a:pPr lvl="1"/>
            <a:r>
              <a:rPr lang="en-US" sz="2000" dirty="0" smtClean="0"/>
              <a:t>Backup of data</a:t>
            </a:r>
          </a:p>
          <a:p>
            <a:pPr lvl="2"/>
            <a:r>
              <a:rPr lang="en-US" sz="1600" dirty="0" smtClean="0"/>
              <a:t>Where is this data stored and what is the security </a:t>
            </a:r>
          </a:p>
          <a:p>
            <a:pPr lvl="2"/>
            <a:r>
              <a:rPr lang="en-US" sz="1600" dirty="0" smtClean="0"/>
              <a:t>Is any confidential data stored at the backup site</a:t>
            </a:r>
          </a:p>
          <a:p>
            <a:pPr lvl="1"/>
            <a:r>
              <a:rPr lang="en-US" sz="2000" dirty="0" smtClean="0"/>
              <a:t>Be very leery of adding applications to devices</a:t>
            </a:r>
          </a:p>
          <a:p>
            <a:pPr lvl="2"/>
            <a:r>
              <a:rPr lang="en-US" sz="2000" dirty="0" smtClean="0"/>
              <a:t>iPhone App store or Droid Marketplace have some security review</a:t>
            </a:r>
          </a:p>
          <a:p>
            <a:pPr lvl="2"/>
            <a:r>
              <a:rPr lang="en-US" sz="2000" dirty="0" smtClean="0"/>
              <a:t>Recent discovery of malicious apps on Droid Marketplace and removed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Wi-Fi</a:t>
            </a:r>
            <a:endParaRPr lang="en-US" dirty="0"/>
          </a:p>
        </p:txBody>
      </p:sp>
      <p:sp>
        <p:nvSpPr>
          <p:cNvPr id="3" name="Content Placeholder 2"/>
          <p:cNvSpPr>
            <a:spLocks noGrp="1"/>
          </p:cNvSpPr>
          <p:nvPr>
            <p:ph idx="1"/>
          </p:nvPr>
        </p:nvSpPr>
        <p:spPr>
          <a:xfrm>
            <a:off x="455613" y="990600"/>
            <a:ext cx="8226425" cy="4572000"/>
          </a:xfrm>
        </p:spPr>
        <p:txBody>
          <a:bodyPr/>
          <a:lstStyle/>
          <a:p>
            <a:r>
              <a:rPr lang="en-US" b="0" dirty="0" smtClean="0"/>
              <a:t>Wireless Fidelity </a:t>
            </a:r>
            <a:r>
              <a:rPr lang="en-US" dirty="0" smtClean="0"/>
              <a:t>–</a:t>
            </a:r>
            <a:r>
              <a:rPr lang="en-US" b="0" dirty="0" smtClean="0"/>
              <a:t>  a group of technical standards enabling the transmission of data over wireless networks</a:t>
            </a:r>
          </a:p>
          <a:p>
            <a:r>
              <a:rPr lang="en-US" b="0" dirty="0" smtClean="0"/>
              <a:t>If communication not encrypted, then possible to “sniff” traffic</a:t>
            </a:r>
          </a:p>
          <a:p>
            <a:pPr lvl="1"/>
            <a:r>
              <a:rPr lang="en-US" sz="2000" dirty="0" smtClean="0"/>
              <a:t>Starbucks, McDonalds, hotel, …</a:t>
            </a:r>
          </a:p>
          <a:p>
            <a:pPr lvl="1"/>
            <a:r>
              <a:rPr lang="en-US" sz="2000" dirty="0" smtClean="0"/>
              <a:t>Immediately start VPN </a:t>
            </a:r>
            <a:r>
              <a:rPr lang="en-US" sz="2000" dirty="0" smtClean="0"/>
              <a:t>on laptops </a:t>
            </a:r>
            <a:r>
              <a:rPr lang="en-US" sz="2000" dirty="0" smtClean="0"/>
              <a:t>to protect sessions</a:t>
            </a:r>
          </a:p>
          <a:p>
            <a:r>
              <a:rPr lang="en-US" b="0" dirty="0" smtClean="0"/>
              <a:t>For home wireless routers </a:t>
            </a:r>
          </a:p>
          <a:p>
            <a:pPr lvl="1"/>
            <a:r>
              <a:rPr lang="en-US" sz="2000" dirty="0" smtClean="0"/>
              <a:t>Configure for </a:t>
            </a:r>
            <a:r>
              <a:rPr lang="en-US" sz="2000" b="0" dirty="0" smtClean="0"/>
              <a:t>automatic encryption</a:t>
            </a:r>
          </a:p>
          <a:p>
            <a:pPr lvl="2"/>
            <a:r>
              <a:rPr lang="en-US" sz="2000" b="0" dirty="0" smtClean="0"/>
              <a:t>WPA2 is best, but use any available on router</a:t>
            </a:r>
          </a:p>
          <a:p>
            <a:pPr lvl="2"/>
            <a:r>
              <a:rPr lang="en-US" sz="2000" dirty="0" smtClean="0"/>
              <a:t>Keeps your neighbor from using your bandwidth and slowing down your network   </a:t>
            </a:r>
            <a:r>
              <a:rPr lang="en-US" sz="2000" dirty="0" smtClean="0">
                <a:sym typeface="Wingdings" pitchFamily="2" charset="2"/>
              </a:rPr>
              <a:t></a:t>
            </a:r>
          </a:p>
          <a:p>
            <a:pPr lvl="1"/>
            <a:r>
              <a:rPr lang="en-US" sz="2000" dirty="0" smtClean="0">
                <a:sym typeface="Wingdings" pitchFamily="2" charset="2"/>
              </a:rPr>
              <a:t>Use a </a:t>
            </a:r>
            <a:r>
              <a:rPr lang="en-US" sz="2000" b="1" i="1" dirty="0" smtClean="0"/>
              <a:t>s</a:t>
            </a:r>
            <a:r>
              <a:rPr lang="en-US" sz="2000" i="1" dirty="0" smtClean="0"/>
              <a:t>ervice </a:t>
            </a:r>
            <a:r>
              <a:rPr lang="en-US" sz="2000" b="1" i="1" dirty="0" smtClean="0"/>
              <a:t>s</a:t>
            </a:r>
            <a:r>
              <a:rPr lang="en-US" sz="2000" i="1" dirty="0" smtClean="0"/>
              <a:t>et </a:t>
            </a:r>
            <a:r>
              <a:rPr lang="en-US" sz="2000" b="1" i="1" dirty="0" smtClean="0"/>
              <a:t>id</a:t>
            </a:r>
            <a:r>
              <a:rPr lang="en-US" sz="2000" i="1" dirty="0" smtClean="0"/>
              <a:t>entifier (</a:t>
            </a:r>
            <a:r>
              <a:rPr lang="en-US" sz="2000" dirty="0" smtClean="0">
                <a:sym typeface="Wingdings" pitchFamily="2" charset="2"/>
              </a:rPr>
              <a:t>SSID) name not associated with you</a:t>
            </a:r>
          </a:p>
          <a:p>
            <a:pPr lvl="2"/>
            <a:r>
              <a:rPr lang="en-US" sz="2000" dirty="0" smtClean="0">
                <a:sym typeface="Wingdings" pitchFamily="2" charset="2"/>
              </a:rPr>
              <a:t>Do not ‘broadcast’ your SSID</a:t>
            </a:r>
          </a:p>
          <a:p>
            <a:pPr lvl="1"/>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Wi-Fi- Connection Example</a:t>
            </a:r>
            <a:endParaRPr lang="en-US" dirty="0"/>
          </a:p>
        </p:txBody>
      </p:sp>
      <p:pic>
        <p:nvPicPr>
          <p:cNvPr id="60418" name="Picture 2"/>
          <p:cNvPicPr>
            <a:picLocks noChangeAspect="1" noChangeArrowheads="1"/>
          </p:cNvPicPr>
          <p:nvPr/>
        </p:nvPicPr>
        <p:blipFill>
          <a:blip r:embed="rId3" cstate="print"/>
          <a:srcRect/>
          <a:stretch>
            <a:fillRect/>
          </a:stretch>
        </p:blipFill>
        <p:spPr bwMode="auto">
          <a:xfrm>
            <a:off x="1371600" y="914400"/>
            <a:ext cx="6477000" cy="4936259"/>
          </a:xfrm>
          <a:prstGeom prst="rect">
            <a:avLst/>
          </a:prstGeom>
          <a:noFill/>
          <a:ln w="9525">
            <a:noFill/>
            <a:miter lim="800000"/>
            <a:headEnd/>
            <a:tailEnd/>
          </a:ln>
        </p:spPr>
      </p:pic>
      <p:sp>
        <p:nvSpPr>
          <p:cNvPr id="5" name="Rectangle 55"/>
          <p:cNvSpPr>
            <a:spLocks noChangeArrowheads="1"/>
          </p:cNvSpPr>
          <p:nvPr/>
        </p:nvSpPr>
        <p:spPr bwMode="auto">
          <a:xfrm>
            <a:off x="381000" y="5911850"/>
            <a:ext cx="8229600" cy="717550"/>
          </a:xfrm>
          <a:prstGeom prst="rect">
            <a:avLst/>
          </a:prstGeom>
          <a:solidFill>
            <a:schemeClr val="accent2"/>
          </a:solidFill>
          <a:ln w="9525">
            <a:noFill/>
            <a:miter lim="800000"/>
            <a:headEnd/>
            <a:tailEnd/>
          </a:ln>
        </p:spPr>
        <p:txBody>
          <a:bodyPr anchor="ctr"/>
          <a:lstStyle/>
          <a:p>
            <a:pPr algn="ctr">
              <a:lnSpc>
                <a:spcPct val="100000"/>
              </a:lnSpc>
              <a:spcBef>
                <a:spcPct val="0"/>
              </a:spcBef>
              <a:spcAft>
                <a:spcPct val="0"/>
              </a:spcAft>
              <a:buFontTx/>
              <a:buNone/>
            </a:pPr>
            <a:r>
              <a:rPr lang="en-US" b="1" dirty="0" smtClean="0">
                <a:solidFill>
                  <a:schemeClr val="bg1"/>
                </a:solidFill>
              </a:rPr>
              <a:t>Be careful on which connection you select!</a:t>
            </a:r>
            <a:endParaRPr lang="en-US" b="1"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Phishing</a:t>
            </a:r>
            <a:endParaRPr lang="en-US" dirty="0"/>
          </a:p>
        </p:txBody>
      </p:sp>
      <p:sp>
        <p:nvSpPr>
          <p:cNvPr id="3" name="Content Placeholder 2"/>
          <p:cNvSpPr>
            <a:spLocks noGrp="1"/>
          </p:cNvSpPr>
          <p:nvPr>
            <p:ph idx="1"/>
          </p:nvPr>
        </p:nvSpPr>
        <p:spPr>
          <a:xfrm>
            <a:off x="381001" y="1143000"/>
            <a:ext cx="8301038" cy="5029200"/>
          </a:xfrm>
        </p:spPr>
        <p:txBody>
          <a:bodyPr/>
          <a:lstStyle/>
          <a:p>
            <a:r>
              <a:rPr lang="en-US" b="0" dirty="0" smtClean="0"/>
              <a:t>The fraudulent practice of sending emails purporting to be from legitimate companies in order to induce individuals to reveal personal information, such as credit card numbers; user name and password; etc</a:t>
            </a:r>
          </a:p>
          <a:p>
            <a:r>
              <a:rPr lang="en-US" b="0" dirty="0" smtClean="0"/>
              <a:t>Phishing can be very creative and innovative in asking for your personal information</a:t>
            </a:r>
          </a:p>
          <a:p>
            <a:r>
              <a:rPr lang="en-US" b="0" dirty="0" smtClean="0"/>
              <a:t>Legitimate company will never ask for sensitive or personal information in email </a:t>
            </a:r>
          </a:p>
          <a:p>
            <a:pPr lvl="1"/>
            <a:r>
              <a:rPr lang="en-US" sz="2000" b="0" dirty="0" smtClean="0"/>
              <a:t>May ask you to go to web site or call</a:t>
            </a:r>
          </a:p>
          <a:p>
            <a:pPr lvl="1"/>
            <a:r>
              <a:rPr lang="en-US" sz="2000" dirty="0" smtClean="0"/>
              <a:t>Always verify information such as phone number from bill or go to known web site.  Example: bbt.com</a:t>
            </a:r>
          </a:p>
          <a:p>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Phishing example</a:t>
            </a:r>
            <a:endParaRPr lang="en-US" dirty="0"/>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0" tIns="0" rIns="53958" bIns="4443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1" u="none" strike="noStrike" cap="none" normalizeH="0" baseline="0" smtClean="0">
                <a:ln>
                  <a:noFill/>
                </a:ln>
                <a:solidFill>
                  <a:srgbClr val="FFFFFF"/>
                </a:solidFill>
                <a:effectLst/>
                <a:latin typeface="Arial" charset="0"/>
              </a:rPr>
              <a:t>HERE IS AN EXAMPLE OF WHAT A PHISHING SCAM IN AN EMAIL MESSAGE MIGHT LOOK LIKE.</a:t>
            </a:r>
          </a:p>
          <a:p>
            <a:pPr marL="0" marR="0" lvl="0" indent="0" algn="l" defTabSz="914400" rtl="0" eaLnBrk="0" fontAlgn="ctr" latinLnBrk="0" hangingPunct="0">
              <a:lnSpc>
                <a:spcPct val="100000"/>
              </a:lnSpc>
              <a:spcBef>
                <a:spcPct val="0"/>
              </a:spcBef>
              <a:spcAft>
                <a:spcPct val="0"/>
              </a:spcAft>
              <a:buClrTx/>
              <a:buSzTx/>
              <a:buFontTx/>
              <a:buNone/>
              <a:tabLst/>
            </a:pPr>
            <a:r>
              <a:rPr kumimoji="0" lang="en-US" sz="600" b="0" i="0" u="none" strike="noStrike" cap="none" normalizeH="0" baseline="0" smtClean="0">
                <a:ln>
                  <a:noFill/>
                </a:ln>
                <a:solidFill>
                  <a:srgbClr val="FFFFFF"/>
                </a:solidFill>
                <a:effectLst/>
                <a:latin typeface="Arial" charset="0"/>
              </a:rPr>
              <a:t>  </a:t>
            </a:r>
            <a:r>
              <a:rPr kumimoji="0" lang="en-US" sz="12600" b="0" i="0" u="none" strike="noStrike" cap="none" normalizeH="0" baseline="0" smtClean="0">
                <a:ln>
                  <a:noFill/>
                </a:ln>
                <a:solidFill>
                  <a:srgbClr val="FFFFFF"/>
                </a:solidFill>
                <a:effectLst/>
                <a:latin typeface="Arial" charset="0"/>
              </a:rPr>
              <a:t> </a:t>
            </a:r>
            <a:r>
              <a:rPr kumimoji="0" lang="en-US" sz="600" b="0" i="0" u="none" strike="noStrike" cap="none" normalizeH="0" baseline="0" smtClean="0">
                <a:ln>
                  <a:noFill/>
                </a:ln>
                <a:solidFill>
                  <a:srgbClr val="FFFFFF"/>
                </a:solidFill>
                <a:effectLst/>
                <a:latin typeface="Arial" charset="0"/>
              </a:rPr>
              <a:t>                                                                                                                                                                                                                                                                                   </a:t>
            </a:r>
          </a:p>
        </p:txBody>
      </p:sp>
      <p:sp>
        <p:nvSpPr>
          <p:cNvPr id="6" name="Rectangle 55"/>
          <p:cNvSpPr>
            <a:spLocks noChangeArrowheads="1"/>
          </p:cNvSpPr>
          <p:nvPr/>
        </p:nvSpPr>
        <p:spPr bwMode="auto">
          <a:xfrm>
            <a:off x="381000" y="5791200"/>
            <a:ext cx="8229600" cy="838200"/>
          </a:xfrm>
          <a:prstGeom prst="rect">
            <a:avLst/>
          </a:prstGeom>
          <a:solidFill>
            <a:schemeClr val="accent2"/>
          </a:solidFill>
          <a:ln w="9525">
            <a:noFill/>
            <a:miter lim="800000"/>
            <a:headEnd/>
            <a:tailEnd/>
          </a:ln>
        </p:spPr>
        <p:txBody>
          <a:bodyPr anchor="ctr"/>
          <a:lstStyle/>
          <a:p>
            <a:pPr algn="ctr"/>
            <a:r>
              <a:rPr lang="en-US" b="1" dirty="0" smtClean="0">
                <a:solidFill>
                  <a:schemeClr val="bg1"/>
                </a:solidFill>
              </a:rPr>
              <a:t>http://www.microsoft.com/security/online-privacy/phishing-symptoms.aspx</a:t>
            </a:r>
            <a:endParaRPr lang="en-US" b="1" dirty="0">
              <a:solidFill>
                <a:schemeClr val="bg1"/>
              </a:solidFill>
            </a:endParaRPr>
          </a:p>
        </p:txBody>
      </p:sp>
      <p:pic>
        <p:nvPicPr>
          <p:cNvPr id="7" name="Picture 6" descr="Example of a phishing email message"/>
          <p:cNvPicPr/>
          <p:nvPr/>
        </p:nvPicPr>
        <p:blipFill>
          <a:blip r:embed="rId2" cstate="print"/>
          <a:srcRect/>
          <a:stretch>
            <a:fillRect/>
          </a:stretch>
        </p:blipFill>
        <p:spPr bwMode="auto">
          <a:xfrm>
            <a:off x="1357312" y="1066799"/>
            <a:ext cx="6872288" cy="4572001"/>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Example</a:t>
            </a:r>
            <a:endParaRPr lang="en-US" dirty="0"/>
          </a:p>
        </p:txBody>
      </p:sp>
      <p:sp>
        <p:nvSpPr>
          <p:cNvPr id="3" name="Content Placeholder 2"/>
          <p:cNvSpPr>
            <a:spLocks noGrp="1"/>
          </p:cNvSpPr>
          <p:nvPr>
            <p:ph idx="1"/>
          </p:nvPr>
        </p:nvSpPr>
        <p:spPr>
          <a:xfrm>
            <a:off x="381000" y="1143000"/>
            <a:ext cx="8301039" cy="5486400"/>
          </a:xfrm>
        </p:spPr>
        <p:txBody>
          <a:bodyPr/>
          <a:lstStyle/>
          <a:p>
            <a:pPr>
              <a:buNone/>
            </a:pPr>
            <a:r>
              <a:rPr lang="en-US" sz="1400" dirty="0" smtClean="0">
                <a:latin typeface="Arial" pitchFamily="34" charset="0"/>
                <a:cs typeface="Arial" pitchFamily="34" charset="0"/>
              </a:rPr>
              <a:t>Date: Tue, Jun 14, 2011 at 10:38 AM</a:t>
            </a:r>
          </a:p>
          <a:p>
            <a:pPr>
              <a:buNone/>
            </a:pPr>
            <a:r>
              <a:rPr lang="en-US" sz="1400" dirty="0" smtClean="0">
                <a:latin typeface="Arial" pitchFamily="34" charset="0"/>
                <a:cs typeface="Arial" pitchFamily="34" charset="0"/>
              </a:rPr>
              <a:t>Subject: Your OWA (Outlook Web Access) Will Be Deactivated Soon</a:t>
            </a:r>
          </a:p>
          <a:p>
            <a:pPr>
              <a:buNone/>
            </a:pPr>
            <a:r>
              <a:rPr lang="en-US" sz="1400" dirty="0" smtClean="0">
                <a:latin typeface="Arial" pitchFamily="34" charset="0"/>
                <a:cs typeface="Arial" pitchFamily="34" charset="0"/>
              </a:rPr>
              <a:t>To:</a:t>
            </a:r>
          </a:p>
          <a:p>
            <a:pPr>
              <a:buNone/>
            </a:pPr>
            <a:r>
              <a:rPr lang="en-US" sz="1400" dirty="0" smtClean="0">
                <a:latin typeface="Arial" pitchFamily="34" charset="0"/>
                <a:cs typeface="Arial" pitchFamily="34" charset="0"/>
              </a:rPr>
              <a:t>Dear Email Users,</a:t>
            </a:r>
          </a:p>
          <a:p>
            <a:pPr>
              <a:buNone/>
            </a:pPr>
            <a:r>
              <a:rPr lang="en-US" sz="1400" dirty="0" smtClean="0">
                <a:latin typeface="Arial" pitchFamily="34" charset="0"/>
                <a:cs typeface="Arial" pitchFamily="34" charset="0"/>
              </a:rPr>
              <a:t>This Message </a:t>
            </a:r>
            <a:r>
              <a:rPr lang="en-US" sz="1400" dirty="0" smtClean="0">
                <a:solidFill>
                  <a:srgbClr val="FF0000"/>
                </a:solidFill>
                <a:latin typeface="Arial" pitchFamily="34" charset="0"/>
                <a:cs typeface="Arial" pitchFamily="34" charset="0"/>
              </a:rPr>
              <a:t>is IT </a:t>
            </a:r>
            <a:r>
              <a:rPr lang="en-US" sz="1400" dirty="0" smtClean="0">
                <a:latin typeface="Arial" pitchFamily="34" charset="0"/>
                <a:cs typeface="Arial" pitchFamily="34" charset="0"/>
              </a:rPr>
              <a:t>System, Helpdesk. The major project of upgrading the email servers to Microsoft Exchange 2011 (from Exchange 2003/2007) is in progress. Mailbox moves have been completed, you only need to complete the below information to </a:t>
            </a:r>
            <a:r>
              <a:rPr lang="en-US" sz="1400" dirty="0" smtClean="0">
                <a:solidFill>
                  <a:srgbClr val="FF0000"/>
                </a:solidFill>
                <a:latin typeface="Arial" pitchFamily="34" charset="0"/>
                <a:cs typeface="Arial" pitchFamily="34" charset="0"/>
              </a:rPr>
              <a:t>Activate</a:t>
            </a:r>
            <a:r>
              <a:rPr lang="en-US" sz="1400" dirty="0" smtClean="0">
                <a:latin typeface="Arial" pitchFamily="34" charset="0"/>
                <a:cs typeface="Arial" pitchFamily="34" charset="0"/>
              </a:rPr>
              <a:t>. </a:t>
            </a:r>
            <a:r>
              <a:rPr lang="en-US" sz="1400" dirty="0" smtClean="0">
                <a:solidFill>
                  <a:srgbClr val="FF0000"/>
                </a:solidFill>
                <a:latin typeface="Arial" pitchFamily="34" charset="0"/>
                <a:cs typeface="Arial" pitchFamily="34" charset="0"/>
              </a:rPr>
              <a:t>Immediately the information is received</a:t>
            </a:r>
            <a:r>
              <a:rPr lang="en-US" sz="1400" dirty="0" smtClean="0">
                <a:latin typeface="Arial" pitchFamily="34" charset="0"/>
                <a:cs typeface="Arial" pitchFamily="34" charset="0"/>
              </a:rPr>
              <a:t>, mailbox moves will begin shortly and storage space will increase from 500MB to 1GB. OWA (Outlook Web Access) </a:t>
            </a:r>
            <a:r>
              <a:rPr lang="en-US" sz="1400" dirty="0" smtClean="0">
                <a:solidFill>
                  <a:srgbClr val="FF0000"/>
                </a:solidFill>
                <a:latin typeface="Arial" pitchFamily="34" charset="0"/>
                <a:cs typeface="Arial" pitchFamily="34" charset="0"/>
              </a:rPr>
              <a:t>accessed</a:t>
            </a:r>
            <a:r>
              <a:rPr lang="en-US" sz="1400" dirty="0" smtClean="0">
                <a:latin typeface="Arial" pitchFamily="34" charset="0"/>
                <a:cs typeface="Arial" pitchFamily="34" charset="0"/>
              </a:rPr>
              <a:t> will begin, </a:t>
            </a:r>
            <a:r>
              <a:rPr lang="en-US" sz="1400" dirty="0" smtClean="0">
                <a:solidFill>
                  <a:srgbClr val="FF0000"/>
                </a:solidFill>
                <a:latin typeface="Arial" pitchFamily="34" charset="0"/>
                <a:cs typeface="Arial" pitchFamily="34" charset="0"/>
              </a:rPr>
              <a:t>please kindly fill </a:t>
            </a:r>
            <a:r>
              <a:rPr lang="en-US" sz="1400" dirty="0" smtClean="0">
                <a:latin typeface="Arial" pitchFamily="34" charset="0"/>
                <a:cs typeface="Arial" pitchFamily="34" charset="0"/>
              </a:rPr>
              <a:t>with valid information by clicking on the link below:</a:t>
            </a:r>
          </a:p>
          <a:p>
            <a:pPr>
              <a:buNone/>
            </a:pPr>
            <a:r>
              <a:rPr lang="en-US" sz="1400" dirty="0" smtClean="0">
                <a:latin typeface="Arial" pitchFamily="34" charset="0"/>
                <a:cs typeface="Arial" pitchFamily="34" charset="0"/>
              </a:rPr>
              <a:t>http://2011outlook.at.</a:t>
            </a:r>
            <a:r>
              <a:rPr lang="en-US" sz="1400" b="0" dirty="0" smtClean="0">
                <a:solidFill>
                  <a:srgbClr val="FF0000"/>
                </a:solidFill>
                <a:latin typeface="Arial" pitchFamily="34" charset="0"/>
                <a:cs typeface="Arial" pitchFamily="34" charset="0"/>
              </a:rPr>
              <a:t>ua</a:t>
            </a:r>
            <a:r>
              <a:rPr lang="en-US" sz="1400" dirty="0" smtClean="0">
                <a:latin typeface="Arial" pitchFamily="34" charset="0"/>
                <a:cs typeface="Arial" pitchFamily="34" charset="0"/>
              </a:rPr>
              <a:t>/outlook.htm</a:t>
            </a:r>
          </a:p>
          <a:p>
            <a:pPr>
              <a:buNone/>
            </a:pPr>
            <a:endParaRPr lang="en-US" sz="1400" dirty="0" smtClean="0">
              <a:latin typeface="Arial" pitchFamily="34" charset="0"/>
              <a:cs typeface="Arial" pitchFamily="34" charset="0"/>
            </a:endParaRPr>
          </a:p>
          <a:p>
            <a:pPr>
              <a:buNone/>
            </a:pPr>
            <a:r>
              <a:rPr lang="en-US" sz="1400" dirty="0" smtClean="0">
                <a:latin typeface="Arial" pitchFamily="34" charset="0"/>
                <a:cs typeface="Arial" pitchFamily="34" charset="0"/>
              </a:rPr>
              <a:t>Our goal is to have your email account moves completed before 48 hours. You will receive an e-mail in a couple of hours when your mailbox account is moved. </a:t>
            </a:r>
            <a:r>
              <a:rPr lang="en-US" sz="1400" dirty="0" smtClean="0">
                <a:solidFill>
                  <a:srgbClr val="FF0000"/>
                </a:solidFill>
                <a:latin typeface="Arial" pitchFamily="34" charset="0"/>
                <a:cs typeface="Arial" pitchFamily="34" charset="0"/>
              </a:rPr>
              <a:t>Inability to complete information on the form within 48 hours you receive this e-mail will render your e-mail in-active from our database.</a:t>
            </a:r>
          </a:p>
          <a:p>
            <a:pPr>
              <a:buNone/>
            </a:pPr>
            <a:endParaRPr lang="en-US" sz="1400" dirty="0" smtClean="0">
              <a:latin typeface="Arial" pitchFamily="34" charset="0"/>
              <a:cs typeface="Arial" pitchFamily="34" charset="0"/>
            </a:endParaRPr>
          </a:p>
          <a:p>
            <a:pPr>
              <a:buNone/>
            </a:pPr>
            <a:r>
              <a:rPr lang="en-US" sz="1400" dirty="0" smtClean="0">
                <a:latin typeface="Arial" pitchFamily="34" charset="0"/>
                <a:cs typeface="Arial" pitchFamily="34" charset="0"/>
              </a:rPr>
              <a:t>Regards,</a:t>
            </a:r>
          </a:p>
          <a:p>
            <a:pPr>
              <a:buNone/>
            </a:pPr>
            <a:r>
              <a:rPr lang="en-US" sz="1400" dirty="0" smtClean="0">
                <a:solidFill>
                  <a:srgbClr val="FF0000"/>
                </a:solidFill>
                <a:latin typeface="Arial" pitchFamily="34" charset="0"/>
                <a:cs typeface="Arial" pitchFamily="34" charset="0"/>
              </a:rPr>
              <a:t>Helpdesk! </a:t>
            </a:r>
            <a:r>
              <a:rPr lang="en-US" sz="1400" dirty="0" smtClean="0">
                <a:latin typeface="Arial" pitchFamily="34" charset="0"/>
                <a:cs typeface="Arial" pitchFamily="34" charset="0"/>
              </a:rPr>
              <a:t>Account Services</a:t>
            </a:r>
          </a:p>
          <a:p>
            <a:pPr>
              <a:buNone/>
            </a:pPr>
            <a:endParaRPr lang="en-US" sz="1400" dirty="0" smtClean="0">
              <a:latin typeface="Arial" pitchFamily="34" charset="0"/>
              <a:cs typeface="Arial" pitchFamily="34" charset="0"/>
            </a:endParaRPr>
          </a:p>
          <a:p>
            <a:r>
              <a:rPr lang="en-US" sz="1800" dirty="0" smtClean="0">
                <a:latin typeface="Arial" pitchFamily="34" charset="0"/>
                <a:cs typeface="Arial" pitchFamily="34" charset="0"/>
              </a:rPr>
              <a:t>While not aimed at WFU, their timing was very lucky</a:t>
            </a:r>
            <a:endParaRPr lang="en-US"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a:t>
            </a:r>
            <a:endParaRPr lang="en-US" dirty="0"/>
          </a:p>
        </p:txBody>
      </p:sp>
      <p:sp>
        <p:nvSpPr>
          <p:cNvPr id="3" name="Content Placeholder 2"/>
          <p:cNvSpPr>
            <a:spLocks noGrp="1"/>
          </p:cNvSpPr>
          <p:nvPr>
            <p:ph idx="1"/>
          </p:nvPr>
        </p:nvSpPr>
        <p:spPr/>
        <p:txBody>
          <a:bodyPr/>
          <a:lstStyle/>
          <a:p>
            <a:r>
              <a:rPr lang="en-US" b="0" dirty="0" smtClean="0"/>
              <a:t>Passwords</a:t>
            </a:r>
          </a:p>
          <a:p>
            <a:pPr lvl="1"/>
            <a:r>
              <a:rPr lang="en-US" sz="2000" dirty="0" smtClean="0"/>
              <a:t>Never share, you are responsible for what occurs with your account</a:t>
            </a:r>
          </a:p>
          <a:p>
            <a:pPr lvl="1"/>
            <a:r>
              <a:rPr lang="en-US" sz="2000" dirty="0" smtClean="0"/>
              <a:t>If you give someone your password or think it has been compromised you </a:t>
            </a:r>
            <a:r>
              <a:rPr lang="en-US" sz="2000" dirty="0" smtClean="0"/>
              <a:t>should immediately change it </a:t>
            </a:r>
            <a:endParaRPr lang="en-US" sz="2000" dirty="0" smtClean="0"/>
          </a:p>
          <a:p>
            <a:r>
              <a:rPr lang="en-US" b="0" dirty="0" smtClean="0"/>
              <a:t>Flash </a:t>
            </a:r>
            <a:r>
              <a:rPr lang="en-US" b="0" dirty="0" smtClean="0"/>
              <a:t>Drives</a:t>
            </a:r>
          </a:p>
          <a:p>
            <a:pPr lvl="1"/>
            <a:r>
              <a:rPr lang="en-US" sz="2000" dirty="0" smtClean="0"/>
              <a:t>Should not use same device for home and work</a:t>
            </a:r>
          </a:p>
          <a:p>
            <a:pPr lvl="2"/>
            <a:r>
              <a:rPr lang="en-US" sz="1600" dirty="0" smtClean="0"/>
              <a:t>Significant vector for introducing virus </a:t>
            </a:r>
          </a:p>
          <a:p>
            <a:pPr lvl="1"/>
            <a:r>
              <a:rPr lang="en-US" sz="2000" dirty="0" smtClean="0"/>
              <a:t>Use encrypted flash drives for confidential information</a:t>
            </a: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Children and Internet</a:t>
            </a:r>
            <a:endParaRPr lang="en-US" dirty="0"/>
          </a:p>
        </p:txBody>
      </p:sp>
      <p:sp>
        <p:nvSpPr>
          <p:cNvPr id="3" name="Content Placeholder 2"/>
          <p:cNvSpPr>
            <a:spLocks noGrp="1"/>
          </p:cNvSpPr>
          <p:nvPr>
            <p:ph idx="1"/>
          </p:nvPr>
        </p:nvSpPr>
        <p:spPr>
          <a:xfrm>
            <a:off x="381001" y="838200"/>
            <a:ext cx="8301038" cy="2286000"/>
          </a:xfrm>
        </p:spPr>
        <p:txBody>
          <a:bodyPr/>
          <a:lstStyle/>
          <a:p>
            <a:r>
              <a:rPr lang="en-US" dirty="0" smtClean="0"/>
              <a:t>Keep computers for children’s use in common areas of the house</a:t>
            </a:r>
          </a:p>
          <a:p>
            <a:r>
              <a:rPr lang="en-US" dirty="0" smtClean="0"/>
              <a:t>Parental controls product reviews</a:t>
            </a:r>
          </a:p>
          <a:p>
            <a:pPr>
              <a:buNone/>
            </a:pPr>
            <a:r>
              <a:rPr lang="en-US" sz="1800" u="sng" dirty="0" smtClean="0">
                <a:hlinkClick r:id="rId2"/>
              </a:rPr>
              <a:t>http://www.wellresearchedreviews.com/computer-monitoring/?id=18&amp;s=google&amp;gclid=COy5pY6xmqkCFZJe7AodPU2ttg</a:t>
            </a:r>
            <a:endParaRPr lang="en-US" sz="1800" dirty="0" smtClean="0"/>
          </a:p>
          <a:p>
            <a:r>
              <a:rPr lang="en-US" dirty="0" smtClean="0"/>
              <a:t>Periodically review Internet history</a:t>
            </a:r>
          </a:p>
          <a:p>
            <a:pPr>
              <a:buNone/>
            </a:pPr>
            <a:endParaRPr lang="en-US" sz="1600" dirty="0" smtClean="0"/>
          </a:p>
          <a:p>
            <a:pPr lvl="1">
              <a:buNone/>
            </a:pPr>
            <a:endParaRPr lang="en-US" dirty="0" smtClean="0"/>
          </a:p>
        </p:txBody>
      </p:sp>
      <p:pic>
        <p:nvPicPr>
          <p:cNvPr id="1028" name="Picture 4"/>
          <p:cNvPicPr>
            <a:picLocks noChangeAspect="1" noChangeArrowheads="1"/>
          </p:cNvPicPr>
          <p:nvPr/>
        </p:nvPicPr>
        <p:blipFill>
          <a:blip r:embed="rId3" cstate="print"/>
          <a:srcRect/>
          <a:stretch>
            <a:fillRect/>
          </a:stretch>
        </p:blipFill>
        <p:spPr bwMode="auto">
          <a:xfrm>
            <a:off x="1600200" y="3276600"/>
            <a:ext cx="5895975" cy="2981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819400" y="76201"/>
            <a:ext cx="5853113" cy="1028700"/>
          </a:xfrm>
        </p:spPr>
        <p:txBody>
          <a:bodyPr/>
          <a:lstStyle/>
          <a:p>
            <a:pPr algn="l"/>
            <a:r>
              <a:rPr lang="en-US" dirty="0" smtClean="0"/>
              <a:t>Questions?</a:t>
            </a:r>
          </a:p>
        </p:txBody>
      </p:sp>
      <p:pic>
        <p:nvPicPr>
          <p:cNvPr id="20483" name="Content Placeholder 3" descr="4.gif"/>
          <p:cNvPicPr>
            <a:picLocks noGrp="1" noChangeAspect="1"/>
          </p:cNvPicPr>
          <p:nvPr>
            <p:ph idx="1"/>
          </p:nvPr>
        </p:nvPicPr>
        <p:blipFill>
          <a:blip r:embed="rId3" cstate="print"/>
          <a:srcRect/>
          <a:stretch>
            <a:fillRect/>
          </a:stretch>
        </p:blipFill>
        <p:spPr>
          <a:xfrm>
            <a:off x="714375" y="1619250"/>
            <a:ext cx="7997825" cy="3573463"/>
          </a:xfrm>
        </p:spPr>
      </p:pic>
      <p:sp>
        <p:nvSpPr>
          <p:cNvPr id="20484" name="Text Box 59"/>
          <p:cNvSpPr txBox="1">
            <a:spLocks noChangeArrowheads="1"/>
          </p:cNvSpPr>
          <p:nvPr/>
        </p:nvSpPr>
        <p:spPr bwMode="auto">
          <a:xfrm>
            <a:off x="628650" y="6605588"/>
            <a:ext cx="6500813" cy="477837"/>
          </a:xfrm>
          <a:prstGeom prst="rect">
            <a:avLst/>
          </a:prstGeom>
          <a:noFill/>
          <a:ln w="9525">
            <a:noFill/>
            <a:miter lim="800000"/>
            <a:headEnd/>
            <a:tailEnd/>
          </a:ln>
        </p:spPr>
        <p:txBody>
          <a:bodyPr>
            <a:spAutoFit/>
          </a:bodyPr>
          <a:lstStyle/>
          <a:p>
            <a:pPr>
              <a:lnSpc>
                <a:spcPct val="100000"/>
              </a:lnSpc>
              <a:spcBef>
                <a:spcPct val="50000"/>
              </a:spcBef>
              <a:spcAft>
                <a:spcPct val="0"/>
              </a:spcAft>
              <a:buFontTx/>
              <a:buNone/>
            </a:pPr>
            <a:r>
              <a:rPr lang="en-US" sz="1000" dirty="0" smtClean="0"/>
              <a:t> </a:t>
            </a:r>
            <a:endParaRPr lang="en-US" sz="1000" dirty="0"/>
          </a:p>
          <a:p>
            <a:pPr>
              <a:lnSpc>
                <a:spcPct val="100000"/>
              </a:lnSpc>
              <a:spcBef>
                <a:spcPct val="50000"/>
              </a:spcBef>
              <a:spcAft>
                <a:spcPct val="0"/>
              </a:spcAft>
              <a:buFontTx/>
              <a:buNone/>
            </a:pPr>
            <a:endParaRPr lang="en-US" sz="10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Agenda</a:t>
            </a:r>
            <a:endParaRPr lang="en-US" dirty="0"/>
          </a:p>
        </p:txBody>
      </p:sp>
      <p:sp>
        <p:nvSpPr>
          <p:cNvPr id="3" name="Content Placeholder 2"/>
          <p:cNvSpPr>
            <a:spLocks noGrp="1"/>
          </p:cNvSpPr>
          <p:nvPr>
            <p:ph idx="1"/>
          </p:nvPr>
        </p:nvSpPr>
        <p:spPr/>
        <p:txBody>
          <a:bodyPr/>
          <a:lstStyle/>
          <a:p>
            <a:r>
              <a:rPr lang="en-US" dirty="0" smtClean="0"/>
              <a:t>Confidential </a:t>
            </a:r>
            <a:r>
              <a:rPr lang="en-US" dirty="0" smtClean="0"/>
              <a:t>Information</a:t>
            </a:r>
          </a:p>
          <a:p>
            <a:r>
              <a:rPr lang="en-US" dirty="0" smtClean="0"/>
              <a:t>Encryption</a:t>
            </a:r>
            <a:endParaRPr lang="en-US" dirty="0"/>
          </a:p>
          <a:p>
            <a:r>
              <a:rPr lang="en-US" dirty="0" smtClean="0"/>
              <a:t>Email </a:t>
            </a:r>
            <a:r>
              <a:rPr lang="en-US" dirty="0" smtClean="0"/>
              <a:t>Security</a:t>
            </a:r>
          </a:p>
          <a:p>
            <a:r>
              <a:rPr lang="en-US" dirty="0" smtClean="0"/>
              <a:t>Laptop Security</a:t>
            </a:r>
          </a:p>
          <a:p>
            <a:r>
              <a:rPr lang="en-US" dirty="0" smtClean="0"/>
              <a:t>Patching and Anti-Virus</a:t>
            </a:r>
          </a:p>
          <a:p>
            <a:r>
              <a:rPr lang="en-US" dirty="0" smtClean="0"/>
              <a:t>Mobile Media</a:t>
            </a:r>
          </a:p>
          <a:p>
            <a:r>
              <a:rPr lang="en-US" dirty="0" smtClean="0"/>
              <a:t>Wi-Fi</a:t>
            </a:r>
          </a:p>
          <a:p>
            <a:r>
              <a:rPr lang="en-US" dirty="0" smtClean="0"/>
              <a:t>Phishing</a:t>
            </a:r>
            <a:endParaRPr lang="en-US" dirty="0" smtClean="0"/>
          </a:p>
          <a:p>
            <a:r>
              <a:rPr lang="en-US" dirty="0" smtClean="0"/>
              <a:t>Miscellaneous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0"/>
            <a:ext cx="6400800" cy="838200"/>
          </a:xfrm>
        </p:spPr>
        <p:txBody>
          <a:bodyPr/>
          <a:lstStyle/>
          <a:p>
            <a:pPr algn="l"/>
            <a:r>
              <a:rPr lang="en-US" dirty="0" smtClean="0"/>
              <a:t>The Ultimate Firewall and Security Device</a:t>
            </a:r>
            <a:br>
              <a:rPr lang="en-US" dirty="0" smtClean="0"/>
            </a:br>
            <a:r>
              <a:rPr lang="en-US" dirty="0" smtClean="0"/>
              <a:t>Marcus </a:t>
            </a:r>
            <a:r>
              <a:rPr lang="en-US" dirty="0" err="1" smtClean="0"/>
              <a:t>Raynum</a:t>
            </a:r>
            <a:r>
              <a:rPr lang="en-US" dirty="0" smtClean="0"/>
              <a:t> – Inventor of Firewalls </a:t>
            </a:r>
            <a:endParaRPr lang="en-US" dirty="0"/>
          </a:p>
        </p:txBody>
      </p:sp>
      <p:sp>
        <p:nvSpPr>
          <p:cNvPr id="3" name="Content Placeholder 2"/>
          <p:cNvSpPr>
            <a:spLocks noGrp="1"/>
          </p:cNvSpPr>
          <p:nvPr>
            <p:ph sz="half" idx="1"/>
          </p:nvPr>
        </p:nvSpPr>
        <p:spPr>
          <a:xfrm>
            <a:off x="304800" y="1066800"/>
            <a:ext cx="8610600" cy="5257800"/>
          </a:xfrm>
        </p:spPr>
        <p:txBody>
          <a:bodyPr/>
          <a:lstStyle/>
          <a:p>
            <a:endParaRPr lang="en-US" sz="1400" b="0" dirty="0" smtClean="0"/>
          </a:p>
          <a:p>
            <a:endParaRPr lang="en-US" sz="1400" b="0" dirty="0" smtClean="0"/>
          </a:p>
          <a:p>
            <a:endParaRPr lang="en-US" sz="1400" b="0" dirty="0" smtClean="0"/>
          </a:p>
          <a:p>
            <a:endParaRPr lang="en-US" sz="1400" b="0" dirty="0" smtClean="0"/>
          </a:p>
          <a:p>
            <a:endParaRPr lang="en-US" sz="1400" b="0" dirty="0" smtClean="0"/>
          </a:p>
          <a:p>
            <a:pPr>
              <a:buNone/>
            </a:pPr>
            <a:endParaRPr lang="en-US" sz="1400" b="0" dirty="0" smtClean="0"/>
          </a:p>
          <a:p>
            <a:r>
              <a:rPr lang="en-US" sz="1600" b="0" dirty="0" smtClean="0"/>
              <a:t>Installation Instructions</a:t>
            </a:r>
          </a:p>
          <a:p>
            <a:r>
              <a:rPr lang="en-US" sz="1600" b="0" dirty="0" smtClean="0"/>
              <a:t>For best effect install the firewall between the CPU unit and the wall outlet. Place the jaws of the firewall across the power cord, and bear down firmly. </a:t>
            </a:r>
            <a:r>
              <a:rPr lang="en-US" sz="1600" b="0" i="1" dirty="0" smtClean="0"/>
              <a:t>Be sure to wear rubber gloves while installing the firewall</a:t>
            </a:r>
            <a:r>
              <a:rPr lang="en-US" sz="1600" b="0" dirty="0" smtClean="0"/>
              <a:t> or assign the task to a junior system manager. If the firewall is installed properly, all the lights on the CPU will turn dark and the fans will grow quiet. This indicates that the system has entered a secure state </a:t>
            </a:r>
          </a:p>
          <a:p>
            <a:pPr>
              <a:buNone/>
            </a:pPr>
            <a:endParaRPr lang="en-US" sz="1600" b="0" dirty="0" smtClean="0"/>
          </a:p>
          <a:p>
            <a:r>
              <a:rPr lang="en-US" sz="1600" b="0" dirty="0" smtClean="0"/>
              <a:t>The fact is, that if you're connecting your network to anything else, you're running a risk. Period. Usually, that risk can be reduced, often dramatically, by employing basic security precautions such as firewalls. But a firewall is a </a:t>
            </a:r>
            <a:r>
              <a:rPr lang="en-US" sz="1600" b="0" i="1" dirty="0" smtClean="0"/>
              <a:t>risk reduction</a:t>
            </a:r>
            <a:r>
              <a:rPr lang="en-US" sz="1600" b="0" dirty="0" smtClean="0"/>
              <a:t> system, it is not a </a:t>
            </a:r>
            <a:r>
              <a:rPr lang="en-US" sz="1600" b="0" i="1" dirty="0" smtClean="0"/>
              <a:t>risk mitigation</a:t>
            </a:r>
            <a:r>
              <a:rPr lang="en-US" sz="1600" b="0" dirty="0" smtClean="0"/>
              <a:t> system -- there is, always, some danger that something can go fatally wrong with anything built by humans.</a:t>
            </a:r>
          </a:p>
          <a:p>
            <a:r>
              <a:rPr lang="en-US" sz="1600" dirty="0" smtClean="0">
                <a:solidFill>
                  <a:srgbClr val="FF0000"/>
                </a:solidFill>
              </a:rPr>
              <a:t>The firewall above is the only 100% </a:t>
            </a:r>
            <a:r>
              <a:rPr lang="en-US" sz="1600" i="1" dirty="0" smtClean="0">
                <a:solidFill>
                  <a:srgbClr val="FF0000"/>
                </a:solidFill>
              </a:rPr>
              <a:t>guaranteed</a:t>
            </a:r>
            <a:r>
              <a:rPr lang="en-US" sz="1600" dirty="0" smtClean="0">
                <a:solidFill>
                  <a:srgbClr val="FF0000"/>
                </a:solidFill>
              </a:rPr>
              <a:t> secure solution.</a:t>
            </a:r>
          </a:p>
          <a:p>
            <a:r>
              <a:rPr lang="en-US" sz="1600" b="0" dirty="0" smtClean="0"/>
              <a:t>http://www.ranum.com/security/computer_security/papers/a1-firewall/</a:t>
            </a:r>
          </a:p>
          <a:p>
            <a:endParaRPr lang="en-US" sz="1400" b="0" dirty="0" smtClean="0"/>
          </a:p>
          <a:p>
            <a:endParaRPr lang="en-US" sz="1400" b="0" dirty="0" smtClean="0"/>
          </a:p>
        </p:txBody>
      </p:sp>
      <p:pic>
        <p:nvPicPr>
          <p:cNvPr id="6" name="Content Placeholder 5" descr="best-firewall.jpg"/>
          <p:cNvPicPr>
            <a:picLocks noGrp="1" noChangeAspect="1"/>
          </p:cNvPicPr>
          <p:nvPr>
            <p:ph sz="half" idx="2"/>
          </p:nvPr>
        </p:nvPicPr>
        <p:blipFill>
          <a:blip r:embed="rId2" cstate="print"/>
          <a:stretch>
            <a:fillRect/>
          </a:stretch>
        </p:blipFill>
        <p:spPr>
          <a:xfrm>
            <a:off x="2438400" y="1005163"/>
            <a:ext cx="3505200" cy="1433237"/>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 calcmode="lin" valueType="num">
                                      <p:cBhvr additive="base">
                                        <p:cTn id="1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 calcmode="lin" valueType="num">
                                      <p:cBhvr additive="base">
                                        <p:cTn id="2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 calcmode="lin" valueType="num">
                                      <p:cBhvr additive="base">
                                        <p:cTn id="2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anim calcmode="lin" valueType="num">
                                      <p:cBhvr additive="base">
                                        <p:cTn id="3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Confidential Information</a:t>
            </a:r>
            <a:endParaRPr lang="en-US" dirty="0"/>
          </a:p>
        </p:txBody>
      </p:sp>
      <p:sp>
        <p:nvSpPr>
          <p:cNvPr id="3" name="Content Placeholder 2"/>
          <p:cNvSpPr>
            <a:spLocks noGrp="1"/>
          </p:cNvSpPr>
          <p:nvPr>
            <p:ph idx="1"/>
          </p:nvPr>
        </p:nvSpPr>
        <p:spPr>
          <a:xfrm>
            <a:off x="457200" y="1219200"/>
            <a:ext cx="8224838" cy="4953000"/>
          </a:xfrm>
        </p:spPr>
        <p:txBody>
          <a:bodyPr/>
          <a:lstStyle/>
          <a:p>
            <a:r>
              <a:rPr lang="en-US" dirty="0" smtClean="0"/>
              <a:t>Legally required to protect</a:t>
            </a:r>
          </a:p>
          <a:p>
            <a:pPr lvl="1"/>
            <a:r>
              <a:rPr lang="en-US" dirty="0" smtClean="0"/>
              <a:t>Social Security Number</a:t>
            </a:r>
          </a:p>
          <a:p>
            <a:pPr lvl="1"/>
            <a:r>
              <a:rPr lang="en-US" dirty="0" smtClean="0"/>
              <a:t>Other personally identifiable information such as driver’s license</a:t>
            </a:r>
          </a:p>
          <a:p>
            <a:pPr lvl="1"/>
            <a:r>
              <a:rPr lang="en-US" dirty="0" smtClean="0"/>
              <a:t>Student records (FERPA)</a:t>
            </a:r>
          </a:p>
          <a:p>
            <a:r>
              <a:rPr lang="en-US" dirty="0" smtClean="0"/>
              <a:t>Contractually required to protect</a:t>
            </a:r>
          </a:p>
          <a:p>
            <a:pPr lvl="1"/>
            <a:r>
              <a:rPr lang="en-US" dirty="0" smtClean="0"/>
              <a:t>Credit card number</a:t>
            </a:r>
          </a:p>
          <a:p>
            <a:pPr lvl="1"/>
            <a:r>
              <a:rPr lang="en-US" dirty="0" smtClean="0"/>
              <a:t>R&amp;D information under contract </a:t>
            </a:r>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Confidential Information (cont’d)</a:t>
            </a:r>
            <a:endParaRPr lang="en-US" dirty="0"/>
          </a:p>
        </p:txBody>
      </p:sp>
      <p:sp>
        <p:nvSpPr>
          <p:cNvPr id="3" name="Content Placeholder 2"/>
          <p:cNvSpPr>
            <a:spLocks noGrp="1"/>
          </p:cNvSpPr>
          <p:nvPr>
            <p:ph idx="1"/>
          </p:nvPr>
        </p:nvSpPr>
        <p:spPr>
          <a:xfrm>
            <a:off x="455613" y="1219200"/>
            <a:ext cx="8226425" cy="4572000"/>
          </a:xfrm>
        </p:spPr>
        <p:txBody>
          <a:bodyPr/>
          <a:lstStyle/>
          <a:p>
            <a:r>
              <a:rPr lang="en-US" dirty="0" smtClean="0"/>
              <a:t>Business information</a:t>
            </a:r>
          </a:p>
          <a:p>
            <a:pPr lvl="1"/>
            <a:r>
              <a:rPr lang="en-US" dirty="0" smtClean="0"/>
              <a:t>Financial</a:t>
            </a:r>
          </a:p>
          <a:p>
            <a:pPr lvl="1"/>
            <a:r>
              <a:rPr lang="en-US" dirty="0" smtClean="0"/>
              <a:t>HR related</a:t>
            </a:r>
          </a:p>
          <a:p>
            <a:pPr lvl="1"/>
            <a:r>
              <a:rPr lang="en-US" dirty="0" smtClean="0"/>
              <a:t>Salary</a:t>
            </a:r>
          </a:p>
          <a:p>
            <a:pPr lvl="1"/>
            <a:r>
              <a:rPr lang="en-US" dirty="0" smtClean="0"/>
              <a:t>Intellectual property</a:t>
            </a:r>
          </a:p>
          <a:p>
            <a:pPr lvl="2"/>
            <a:r>
              <a:rPr lang="en-US" dirty="0" smtClean="0"/>
              <a:t>R&amp;D</a:t>
            </a:r>
          </a:p>
          <a:p>
            <a:pPr lvl="2"/>
            <a:r>
              <a:rPr lang="en-US" dirty="0" smtClean="0"/>
              <a:t>Patents</a:t>
            </a:r>
          </a:p>
          <a:p>
            <a:pPr lvl="2"/>
            <a:r>
              <a:rPr lang="en-US" dirty="0" smtClean="0"/>
              <a:t>Trade </a:t>
            </a:r>
            <a:r>
              <a:rPr lang="en-US" dirty="0" smtClean="0"/>
              <a:t>Secrets</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a:xfrm>
            <a:off x="2819400" y="0"/>
            <a:ext cx="5864225" cy="914400"/>
          </a:xfrm>
        </p:spPr>
        <p:txBody>
          <a:bodyPr/>
          <a:lstStyle/>
          <a:p>
            <a:pPr>
              <a:defRPr/>
            </a:pPr>
            <a:r>
              <a:rPr lang="en-US" dirty="0" smtClean="0">
                <a:effectLst>
                  <a:outerShdw blurRad="38100" dist="38100" dir="2700000" algn="tl">
                    <a:srgbClr val="C0C0C0"/>
                  </a:outerShdw>
                </a:effectLst>
              </a:rPr>
              <a:t>File Level </a:t>
            </a:r>
            <a:r>
              <a:rPr lang="en-US" dirty="0" err="1" smtClean="0">
                <a:effectLst>
                  <a:outerShdw blurRad="38100" dist="38100" dir="2700000" algn="tl">
                    <a:srgbClr val="C0C0C0"/>
                  </a:outerShdw>
                </a:effectLst>
              </a:rPr>
              <a:t>vs</a:t>
            </a:r>
            <a:r>
              <a:rPr lang="en-US" dirty="0" smtClean="0">
                <a:effectLst>
                  <a:outerShdw blurRad="38100" dist="38100" dir="2700000" algn="tl">
                    <a:srgbClr val="C0C0C0"/>
                  </a:outerShdw>
                </a:effectLst>
              </a:rPr>
              <a:t> Whole Disk Encryption</a:t>
            </a:r>
            <a:endParaRPr lang="en-US" dirty="0" smtClean="0">
              <a:effectLst>
                <a:outerShdw blurRad="38100" dist="38100" dir="2700000" algn="tl">
                  <a:srgbClr val="C0C0C0"/>
                </a:outerShdw>
              </a:effectLst>
            </a:endParaRPr>
          </a:p>
        </p:txBody>
      </p:sp>
      <p:sp>
        <p:nvSpPr>
          <p:cNvPr id="4099" name="Rectangle 3"/>
          <p:cNvSpPr>
            <a:spLocks noGrp="1" noChangeArrowheads="1"/>
          </p:cNvSpPr>
          <p:nvPr>
            <p:ph idx="1"/>
          </p:nvPr>
        </p:nvSpPr>
        <p:spPr>
          <a:xfrm>
            <a:off x="381001" y="990600"/>
            <a:ext cx="8382000" cy="5410200"/>
          </a:xfrm>
        </p:spPr>
        <p:txBody>
          <a:bodyPr/>
          <a:lstStyle/>
          <a:p>
            <a:pPr marL="0" indent="0">
              <a:buNone/>
              <a:defRPr/>
            </a:pPr>
            <a:r>
              <a:rPr lang="en-US" dirty="0" smtClean="0"/>
              <a:t>Encrypt sensitive data</a:t>
            </a:r>
          </a:p>
          <a:p>
            <a:pPr marL="381000" indent="-381000">
              <a:defRPr/>
            </a:pPr>
            <a:r>
              <a:rPr lang="en-US" dirty="0" smtClean="0"/>
              <a:t>Two types of encryption to protect differently</a:t>
            </a:r>
          </a:p>
          <a:p>
            <a:pPr marL="1203325" lvl="1" indent="-381000">
              <a:defRPr/>
            </a:pPr>
            <a:r>
              <a:rPr lang="en-US" sz="2000" dirty="0" smtClean="0"/>
              <a:t>Most users need both methods</a:t>
            </a:r>
            <a:endParaRPr lang="en-US" sz="2400" dirty="0" smtClean="0"/>
          </a:p>
          <a:p>
            <a:pPr marL="381000" indent="-381000">
              <a:defRPr/>
            </a:pPr>
            <a:r>
              <a:rPr lang="en-US" dirty="0" smtClean="0"/>
              <a:t>File level encryption</a:t>
            </a:r>
            <a:endParaRPr lang="en-US" dirty="0" smtClean="0"/>
          </a:p>
          <a:p>
            <a:pPr marL="1203325" lvl="1" indent="-381000">
              <a:defRPr/>
            </a:pPr>
            <a:r>
              <a:rPr lang="en-US" sz="2000" dirty="0" smtClean="0"/>
              <a:t>Encrypts individual files or folders</a:t>
            </a:r>
          </a:p>
          <a:p>
            <a:pPr marL="1203325" lvl="1" indent="-381000">
              <a:defRPr/>
            </a:pPr>
            <a:r>
              <a:rPr lang="en-US" sz="2000" dirty="0" smtClean="0"/>
              <a:t>Very fast and not noticeable by users</a:t>
            </a:r>
            <a:endParaRPr lang="en-US" sz="2000" dirty="0" smtClean="0"/>
          </a:p>
          <a:p>
            <a:pPr marL="1203325" lvl="1" indent="-381000">
              <a:defRPr/>
            </a:pPr>
            <a:r>
              <a:rPr lang="en-US" sz="2000" dirty="0" smtClean="0"/>
              <a:t>May be password protected</a:t>
            </a:r>
          </a:p>
          <a:p>
            <a:pPr marL="1203325" lvl="1" indent="-381000">
              <a:defRPr/>
            </a:pPr>
            <a:r>
              <a:rPr lang="en-US" sz="2000" dirty="0"/>
              <a:t>C</a:t>
            </a:r>
            <a:r>
              <a:rPr lang="en-US" sz="2000" dirty="0" smtClean="0"/>
              <a:t>an be used to send encrypted information depending on the method used</a:t>
            </a:r>
            <a:endParaRPr lang="en-US" sz="2000" dirty="0" smtClean="0"/>
          </a:p>
          <a:p>
            <a:pPr marL="1774825" lvl="2" indent="-381000">
              <a:defRPr/>
            </a:pPr>
            <a:r>
              <a:rPr lang="en-US" sz="2000" dirty="0" err="1" smtClean="0"/>
              <a:t>PKZip</a:t>
            </a:r>
            <a:r>
              <a:rPr lang="en-US" sz="2000" dirty="0" smtClean="0"/>
              <a:t>, </a:t>
            </a:r>
            <a:r>
              <a:rPr lang="en-US" sz="2000" dirty="0" err="1" smtClean="0"/>
              <a:t>Winzip</a:t>
            </a:r>
            <a:r>
              <a:rPr lang="en-US" sz="2000" dirty="0"/>
              <a:t> </a:t>
            </a:r>
            <a:r>
              <a:rPr lang="en-US" sz="2000" dirty="0" smtClean="0"/>
              <a:t>– encrypted on the computer and when stored using other storage device or transmitted by email, FTP, …</a:t>
            </a:r>
          </a:p>
          <a:p>
            <a:pPr marL="1774825" lvl="2" indent="-381000">
              <a:defRPr/>
            </a:pPr>
            <a:r>
              <a:rPr lang="en-US" sz="2000" dirty="0" smtClean="0"/>
              <a:t>MS Encrypted file system (EFS) – only encrypted when in the current location on the computer</a:t>
            </a:r>
            <a:endParaRPr lang="en-US" sz="2000" dirty="0" smtClean="0"/>
          </a:p>
          <a:p>
            <a:pPr marL="781050" lvl="1" indent="-381000">
              <a:defRPr/>
            </a:pPr>
            <a:endParaRPr lang="en-US" sz="2400" dirty="0" smtClean="0"/>
          </a:p>
        </p:txBody>
      </p:sp>
    </p:spTree>
    <p:custDataLst>
      <p:tags r:id="rId1"/>
    </p:custData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C0C0C0"/>
                  </a:outerShdw>
                </a:effectLst>
              </a:rPr>
              <a:t>File Level </a:t>
            </a:r>
            <a:r>
              <a:rPr lang="en-US" dirty="0" err="1">
                <a:effectLst>
                  <a:outerShdw blurRad="38100" dist="38100" dir="2700000" algn="tl">
                    <a:srgbClr val="C0C0C0"/>
                  </a:outerShdw>
                </a:effectLst>
              </a:rPr>
              <a:t>vs</a:t>
            </a:r>
            <a:r>
              <a:rPr lang="en-US" dirty="0">
                <a:effectLst>
                  <a:outerShdw blurRad="38100" dist="38100" dir="2700000" algn="tl">
                    <a:srgbClr val="C0C0C0"/>
                  </a:outerShdw>
                </a:effectLst>
              </a:rPr>
              <a:t> Whole Disk Encryption</a:t>
            </a:r>
            <a:endParaRPr lang="en-US" dirty="0"/>
          </a:p>
        </p:txBody>
      </p:sp>
      <p:sp>
        <p:nvSpPr>
          <p:cNvPr id="3" name="Content Placeholder 2"/>
          <p:cNvSpPr>
            <a:spLocks noGrp="1"/>
          </p:cNvSpPr>
          <p:nvPr>
            <p:ph idx="1"/>
          </p:nvPr>
        </p:nvSpPr>
        <p:spPr>
          <a:xfrm>
            <a:off x="455613" y="1066800"/>
            <a:ext cx="8226425" cy="4572000"/>
          </a:xfrm>
        </p:spPr>
        <p:txBody>
          <a:bodyPr/>
          <a:lstStyle/>
          <a:p>
            <a:r>
              <a:rPr lang="en-US" dirty="0"/>
              <a:t>Encrypt the entire hard </a:t>
            </a:r>
            <a:r>
              <a:rPr lang="en-US" dirty="0" smtClean="0"/>
              <a:t>drive</a:t>
            </a:r>
          </a:p>
          <a:p>
            <a:pPr lvl="1"/>
            <a:r>
              <a:rPr lang="en-US" dirty="0" smtClean="0"/>
              <a:t>Protects against stolen device and hacker attempting to circumvent the login process</a:t>
            </a:r>
          </a:p>
          <a:p>
            <a:pPr lvl="1"/>
            <a:r>
              <a:rPr lang="en-US" dirty="0" smtClean="0"/>
              <a:t>Initial encryption can take several hours but should not be noticeable after that</a:t>
            </a:r>
          </a:p>
          <a:p>
            <a:pPr lvl="1"/>
            <a:r>
              <a:rPr lang="en-US" dirty="0" smtClean="0"/>
              <a:t>Does not protect information that is transmitted</a:t>
            </a:r>
          </a:p>
          <a:p>
            <a:pPr lvl="1"/>
            <a:r>
              <a:rPr lang="en-US" dirty="0" smtClean="0"/>
              <a:t>Normally provides ‘safe harbor’ for legal and regulatory reporting if sensitive information is lost</a:t>
            </a:r>
            <a:endParaRPr lang="en-US" dirty="0"/>
          </a:p>
          <a:p>
            <a:endParaRPr lang="en-US" dirty="0"/>
          </a:p>
        </p:txBody>
      </p:sp>
    </p:spTree>
    <p:extLst>
      <p:ext uri="{BB962C8B-B14F-4D97-AF65-F5344CB8AC3E}">
        <p14:creationId xmlns:p14="http://schemas.microsoft.com/office/powerpoint/2010/main" val="1159193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Email </a:t>
            </a:r>
            <a:endParaRPr lang="en-US" dirty="0"/>
          </a:p>
        </p:txBody>
      </p:sp>
      <p:sp>
        <p:nvSpPr>
          <p:cNvPr id="3" name="Content Placeholder 2"/>
          <p:cNvSpPr>
            <a:spLocks noGrp="1"/>
          </p:cNvSpPr>
          <p:nvPr>
            <p:ph idx="1"/>
          </p:nvPr>
        </p:nvSpPr>
        <p:spPr>
          <a:xfrm>
            <a:off x="457200" y="914400"/>
            <a:ext cx="8224838" cy="4876800"/>
          </a:xfrm>
        </p:spPr>
        <p:txBody>
          <a:bodyPr/>
          <a:lstStyle/>
          <a:p>
            <a:r>
              <a:rPr lang="en-US" b="0" dirty="0" smtClean="0"/>
              <a:t>Email is ‘best effort’ delivery system, not guaranteed</a:t>
            </a:r>
          </a:p>
          <a:p>
            <a:r>
              <a:rPr lang="en-US" b="0" dirty="0" smtClean="0"/>
              <a:t>Sensitive data is normally not secure/protected</a:t>
            </a:r>
          </a:p>
          <a:p>
            <a:pPr lvl="1"/>
            <a:r>
              <a:rPr lang="en-US" sz="2000" dirty="0" smtClean="0"/>
              <a:t>Users </a:t>
            </a:r>
            <a:r>
              <a:rPr lang="en-US" sz="2000" dirty="0" smtClean="0"/>
              <a:t>encrypt the files or data</a:t>
            </a:r>
            <a:endParaRPr lang="en-US" sz="2400" dirty="0" smtClean="0"/>
          </a:p>
          <a:p>
            <a:pPr lvl="2"/>
            <a:r>
              <a:rPr lang="en-US" sz="2000" dirty="0" smtClean="0"/>
              <a:t>WinZip, </a:t>
            </a:r>
            <a:r>
              <a:rPr lang="en-US" sz="2000" dirty="0" err="1" smtClean="0"/>
              <a:t>PKZip</a:t>
            </a:r>
            <a:r>
              <a:rPr lang="en-US" sz="2000" dirty="0" smtClean="0"/>
              <a:t>, …</a:t>
            </a:r>
          </a:p>
          <a:p>
            <a:pPr lvl="2"/>
            <a:r>
              <a:rPr lang="en-US" sz="2000" dirty="0" smtClean="0"/>
              <a:t>Can use ‘self decrypting’ file</a:t>
            </a:r>
          </a:p>
          <a:p>
            <a:pPr lvl="2"/>
            <a:r>
              <a:rPr lang="en-US" sz="2000" dirty="0" smtClean="0"/>
              <a:t>Do NOT send the password in the same email</a:t>
            </a:r>
          </a:p>
          <a:p>
            <a:pPr lvl="1"/>
            <a:r>
              <a:rPr lang="en-US" dirty="0" smtClean="0"/>
              <a:t>Products to automatically encrypt emails</a:t>
            </a:r>
          </a:p>
          <a:p>
            <a:pPr lvl="2"/>
            <a:r>
              <a:rPr lang="en-US" dirty="0" smtClean="0"/>
              <a:t>From specific users</a:t>
            </a:r>
          </a:p>
          <a:p>
            <a:pPr lvl="2"/>
            <a:r>
              <a:rPr lang="en-US" dirty="0" smtClean="0"/>
              <a:t>With certain words or patterns</a:t>
            </a:r>
          </a:p>
          <a:p>
            <a:pPr lvl="3"/>
            <a:r>
              <a:rPr lang="en-US" dirty="0" smtClean="0"/>
              <a:t>SSN, Private</a:t>
            </a:r>
          </a:p>
          <a:p>
            <a:pPr lvl="2"/>
            <a:r>
              <a:rPr lang="en-US" dirty="0" smtClean="0"/>
              <a:t>User manual action</a:t>
            </a:r>
          </a:p>
          <a:p>
            <a:pPr lvl="2"/>
            <a:r>
              <a:rPr lang="en-US" dirty="0" err="1" smtClean="0"/>
              <a:t>Zixmail</a:t>
            </a:r>
            <a:r>
              <a:rPr lang="en-US" dirty="0" smtClean="0"/>
              <a:t>, </a:t>
            </a:r>
            <a:r>
              <a:rPr lang="en-US" dirty="0" err="1" smtClean="0"/>
              <a:t>Postini</a:t>
            </a:r>
            <a:r>
              <a:rPr lang="en-US" dirty="0" smtClean="0"/>
              <a:t>, Iron Mail, …</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Laptop Security</a:t>
            </a:r>
            <a:endParaRPr lang="en-US" dirty="0"/>
          </a:p>
        </p:txBody>
      </p:sp>
      <p:sp>
        <p:nvSpPr>
          <p:cNvPr id="3" name="Content Placeholder 2"/>
          <p:cNvSpPr>
            <a:spLocks noGrp="1"/>
          </p:cNvSpPr>
          <p:nvPr>
            <p:ph idx="1"/>
          </p:nvPr>
        </p:nvSpPr>
        <p:spPr>
          <a:xfrm>
            <a:off x="381000" y="990600"/>
            <a:ext cx="8534400" cy="5181600"/>
          </a:xfrm>
        </p:spPr>
        <p:txBody>
          <a:bodyPr/>
          <a:lstStyle/>
          <a:p>
            <a:r>
              <a:rPr lang="en-US" dirty="0" smtClean="0"/>
              <a:t>Physical protection is paramount</a:t>
            </a:r>
          </a:p>
          <a:p>
            <a:pPr lvl="1"/>
            <a:r>
              <a:rPr lang="en-US" sz="2000" dirty="0" smtClean="0"/>
              <a:t>Never leave it visible in a vehicle</a:t>
            </a:r>
          </a:p>
          <a:p>
            <a:r>
              <a:rPr lang="en-US" dirty="0" smtClean="0"/>
              <a:t>If you have confidential information</a:t>
            </a:r>
          </a:p>
          <a:p>
            <a:pPr lvl="1"/>
            <a:r>
              <a:rPr lang="en-US" sz="2000" dirty="0" smtClean="0"/>
              <a:t>Must encrypt the hard drive</a:t>
            </a:r>
          </a:p>
          <a:p>
            <a:pPr lvl="2"/>
            <a:r>
              <a:rPr lang="en-US" sz="2000" dirty="0" err="1" smtClean="0"/>
              <a:t>CheckPoint</a:t>
            </a:r>
            <a:r>
              <a:rPr lang="en-US" sz="2000" dirty="0" smtClean="0"/>
              <a:t> </a:t>
            </a:r>
            <a:r>
              <a:rPr lang="en-US" sz="2000" dirty="0" err="1" smtClean="0"/>
              <a:t>PointSec</a:t>
            </a:r>
            <a:r>
              <a:rPr lang="en-US" sz="2000" dirty="0" smtClean="0"/>
              <a:t>, MS </a:t>
            </a:r>
            <a:r>
              <a:rPr lang="en-US" sz="2000" dirty="0" err="1" smtClean="0"/>
              <a:t>BitLocker</a:t>
            </a:r>
            <a:r>
              <a:rPr lang="en-US" sz="2000" dirty="0" smtClean="0"/>
              <a:t> </a:t>
            </a:r>
            <a:r>
              <a:rPr lang="en-US" sz="2000" dirty="0" smtClean="0"/>
              <a:t>– Commercial product, more reliable</a:t>
            </a:r>
            <a:r>
              <a:rPr lang="en-US" sz="2000" dirty="0" smtClean="0"/>
              <a:t>, enterprise quality </a:t>
            </a:r>
            <a:endParaRPr lang="en-US" sz="2000" dirty="0" smtClean="0"/>
          </a:p>
          <a:p>
            <a:pPr lvl="2"/>
            <a:r>
              <a:rPr lang="en-US" sz="2000" dirty="0" err="1" smtClean="0"/>
              <a:t>TrueCrypt</a:t>
            </a:r>
            <a:r>
              <a:rPr lang="en-US" sz="2000" dirty="0" smtClean="0"/>
              <a:t> </a:t>
            </a:r>
            <a:r>
              <a:rPr lang="en-US" sz="2000" dirty="0" smtClean="0"/>
              <a:t>– Freeware </a:t>
            </a:r>
            <a:r>
              <a:rPr lang="en-US" sz="2000" dirty="0" smtClean="0"/>
              <a:t>version </a:t>
            </a:r>
            <a:endParaRPr lang="en-US" sz="2000" dirty="0" smtClean="0"/>
          </a:p>
          <a:p>
            <a:r>
              <a:rPr lang="en-US" dirty="0" smtClean="0"/>
              <a:t>Never store the only copy of irreplaceable data on a laptop or PC</a:t>
            </a:r>
          </a:p>
          <a:p>
            <a:pPr lvl="1"/>
            <a:r>
              <a:rPr lang="en-US" sz="2000" dirty="0" smtClean="0"/>
              <a:t>Keep copies on servers which are backed up</a:t>
            </a:r>
          </a:p>
          <a:p>
            <a:r>
              <a:rPr lang="en-US" dirty="0" smtClean="0"/>
              <a:t>Don’t </a:t>
            </a:r>
            <a:r>
              <a:rPr lang="en-US" dirty="0" smtClean="0"/>
              <a:t>let kids or others use </a:t>
            </a:r>
            <a:r>
              <a:rPr lang="en-US" dirty="0" smtClean="0"/>
              <a:t>corporate</a:t>
            </a:r>
            <a:r>
              <a:rPr lang="en-US" dirty="0" smtClean="0"/>
              <a:t> </a:t>
            </a:r>
            <a:r>
              <a:rPr lang="en-US" dirty="0" smtClean="0"/>
              <a:t>laptop</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SFLASH" val=""/>
  <p:tag name="WSFLAPOS" val="before"/>
  <p:tag name="WSNEWSLIDE" val=" No"/>
  <p:tag name="WSTITLE" val="Agenda"/>
  <p:tag name="WSNOTE" val="The ability to encrypt data – both data in transit (using IPSec) and data stored on the disk (using the Encrypting File System) without a need for third party software is one of the biggest advantages of Windows 2000 and XP/2003 over earlier Microsoft operating systems. Unfortunately, many Windows users don’t take advantage of these new security features or, if they do use them, don’t fully understand what they do, how they work, and what the best practices are to make the most of them."/>
  <p:tag name="PARID" val=""/>
  <p:tag name="WSADVANCE" val="false"/>
</p:tagLst>
</file>

<file path=ppt/theme/theme1.xml><?xml version="1.0" encoding="utf-8"?>
<a:theme xmlns:a="http://schemas.openxmlformats.org/drawingml/2006/main" name="wfu">
  <a:themeElements>
    <a:clrScheme name="">
      <a:dk1>
        <a:srgbClr val="9E7E38"/>
      </a:dk1>
      <a:lt1>
        <a:srgbClr val="FFFDE8"/>
      </a:lt1>
      <a:dk2>
        <a:srgbClr val="FFFDE8"/>
      </a:dk2>
      <a:lt2>
        <a:srgbClr val="767462"/>
      </a:lt2>
      <a:accent1>
        <a:srgbClr val="983222"/>
      </a:accent1>
      <a:accent2>
        <a:srgbClr val="55517B"/>
      </a:accent2>
      <a:accent3>
        <a:srgbClr val="FFFEF2"/>
      </a:accent3>
      <a:accent4>
        <a:srgbClr val="866B2E"/>
      </a:accent4>
      <a:accent5>
        <a:srgbClr val="CAADAB"/>
      </a:accent5>
      <a:accent6>
        <a:srgbClr val="4C496F"/>
      </a:accent6>
      <a:hlink>
        <a:srgbClr val="44697D"/>
      </a:hlink>
      <a:folHlink>
        <a:srgbClr val="662046"/>
      </a:folHlink>
    </a:clrScheme>
    <a:fontScheme name="wf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wf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fu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fu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fu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fu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fu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fu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fu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fu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fu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fu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fu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wfu 13">
        <a:dk1>
          <a:srgbClr val="336699"/>
        </a:dk1>
        <a:lt1>
          <a:srgbClr val="FFFDE8"/>
        </a:lt1>
        <a:dk2>
          <a:srgbClr val="000000"/>
        </a:dk2>
        <a:lt2>
          <a:srgbClr val="FFFDE8"/>
        </a:lt2>
        <a:accent1>
          <a:srgbClr val="9E7E38"/>
        </a:accent1>
        <a:accent2>
          <a:srgbClr val="468A4B"/>
        </a:accent2>
        <a:accent3>
          <a:srgbClr val="AAAAAA"/>
        </a:accent3>
        <a:accent4>
          <a:srgbClr val="DAD8C6"/>
        </a:accent4>
        <a:accent5>
          <a:srgbClr val="CCC0AE"/>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fu 14">
        <a:dk1>
          <a:srgbClr val="9E7E38"/>
        </a:dk1>
        <a:lt1>
          <a:srgbClr val="FFFDE8"/>
        </a:lt1>
        <a:dk2>
          <a:srgbClr val="FFFDE8"/>
        </a:dk2>
        <a:lt2>
          <a:srgbClr val="336699"/>
        </a:lt2>
        <a:accent1>
          <a:srgbClr val="9E7E38"/>
        </a:accent1>
        <a:accent2>
          <a:srgbClr val="468A4B"/>
        </a:accent2>
        <a:accent3>
          <a:srgbClr val="FFFEF2"/>
        </a:accent3>
        <a:accent4>
          <a:srgbClr val="866B2E"/>
        </a:accent4>
        <a:accent5>
          <a:srgbClr val="CCC0AE"/>
        </a:accent5>
        <a:accent6>
          <a:srgbClr val="3F7D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wfu 15">
        <a:dk1>
          <a:srgbClr val="336699"/>
        </a:dk1>
        <a:lt1>
          <a:srgbClr val="FFFFFF"/>
        </a:lt1>
        <a:dk2>
          <a:srgbClr val="FFFDE8"/>
        </a:dk2>
        <a:lt2>
          <a:srgbClr val="FFFDE8"/>
        </a:lt2>
        <a:accent1>
          <a:srgbClr val="9E7E38"/>
        </a:accent1>
        <a:accent2>
          <a:srgbClr val="468A4B"/>
        </a:accent2>
        <a:accent3>
          <a:srgbClr val="FFFEF2"/>
        </a:accent3>
        <a:accent4>
          <a:srgbClr val="DADADA"/>
        </a:accent4>
        <a:accent5>
          <a:srgbClr val="CCC0AE"/>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fu 16">
        <a:dk1>
          <a:srgbClr val="4D4D4D"/>
        </a:dk1>
        <a:lt1>
          <a:srgbClr val="FFFDE8"/>
        </a:lt1>
        <a:dk2>
          <a:srgbClr val="000000"/>
        </a:dk2>
        <a:lt2>
          <a:srgbClr val="FFFDE8"/>
        </a:lt2>
        <a:accent1>
          <a:srgbClr val="9E7E38"/>
        </a:accent1>
        <a:accent2>
          <a:srgbClr val="468A4B"/>
        </a:accent2>
        <a:accent3>
          <a:srgbClr val="AAAAAA"/>
        </a:accent3>
        <a:accent4>
          <a:srgbClr val="DAD8C6"/>
        </a:accent4>
        <a:accent5>
          <a:srgbClr val="CCC0AE"/>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wfu</Template>
  <TotalTime>11802</TotalTime>
  <Words>1239</Words>
  <Application>Microsoft Office PowerPoint</Application>
  <PresentationFormat>On-screen Show (4:3)</PresentationFormat>
  <Paragraphs>172</Paragraphs>
  <Slides>19</Slides>
  <Notes>12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wfu</vt:lpstr>
      <vt:lpstr>Computer Security Essentials</vt:lpstr>
      <vt:lpstr>Agenda</vt:lpstr>
      <vt:lpstr>The Ultimate Firewall and Security Device Marcus Raynum – Inventor of Firewalls </vt:lpstr>
      <vt:lpstr>Confidential Information</vt:lpstr>
      <vt:lpstr>Confidential Information (cont’d)</vt:lpstr>
      <vt:lpstr>File Level vs Whole Disk Encryption</vt:lpstr>
      <vt:lpstr>File Level vs Whole Disk Encryption</vt:lpstr>
      <vt:lpstr>Email </vt:lpstr>
      <vt:lpstr>Laptop Security</vt:lpstr>
      <vt:lpstr>Patching and Anti-Virus</vt:lpstr>
      <vt:lpstr>Mobile Media</vt:lpstr>
      <vt:lpstr>Wi-Fi</vt:lpstr>
      <vt:lpstr>Wi-Fi- Connection Example</vt:lpstr>
      <vt:lpstr>Phishing</vt:lpstr>
      <vt:lpstr>Phishing example</vt:lpstr>
      <vt:lpstr>Recent Example</vt:lpstr>
      <vt:lpstr>Miscellaneous </vt:lpstr>
      <vt:lpstr>Children and Internet</vt:lpstr>
      <vt:lpstr>Questions?</vt:lpstr>
    </vt:vector>
  </TitlesOfParts>
  <Company>WFU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Kriss Dinkins</dc:creator>
  <cp:lastModifiedBy>Joel Garmon</cp:lastModifiedBy>
  <cp:revision>113</cp:revision>
  <dcterms:created xsi:type="dcterms:W3CDTF">2008-07-22T15:06:19Z</dcterms:created>
  <dcterms:modified xsi:type="dcterms:W3CDTF">2012-03-09T15:41:41Z</dcterms:modified>
</cp:coreProperties>
</file>